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59" r:id="rId5"/>
    <p:sldId id="260" r:id="rId6"/>
    <p:sldId id="457" r:id="rId7"/>
    <p:sldId id="458" r:id="rId8"/>
    <p:sldId id="459" r:id="rId9"/>
    <p:sldId id="460" r:id="rId10"/>
    <p:sldId id="262" r:id="rId11"/>
    <p:sldId id="263" r:id="rId12"/>
    <p:sldId id="264" r:id="rId13"/>
    <p:sldId id="265" r:id="rId14"/>
    <p:sldId id="266" r:id="rId15"/>
    <p:sldId id="267" r:id="rId16"/>
    <p:sldId id="268" r:id="rId17"/>
    <p:sldId id="269"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418" r:id="rId51"/>
    <p:sldId id="411" r:id="rId52"/>
    <p:sldId id="413" r:id="rId53"/>
    <p:sldId id="414" r:id="rId54"/>
    <p:sldId id="415" r:id="rId55"/>
    <p:sldId id="416" r:id="rId56"/>
    <p:sldId id="417" r:id="rId57"/>
    <p:sldId id="419" r:id="rId58"/>
    <p:sldId id="420" r:id="rId59"/>
    <p:sldId id="421" r:id="rId60"/>
    <p:sldId id="422" r:id="rId61"/>
    <p:sldId id="423" r:id="rId62"/>
    <p:sldId id="424" r:id="rId63"/>
    <p:sldId id="425" r:id="rId64"/>
    <p:sldId id="426" r:id="rId65"/>
    <p:sldId id="427" r:id="rId66"/>
    <p:sldId id="428" r:id="rId67"/>
    <p:sldId id="429" r:id="rId68"/>
    <p:sldId id="430" r:id="rId69"/>
    <p:sldId id="431" r:id="rId70"/>
    <p:sldId id="432" r:id="rId71"/>
    <p:sldId id="433" r:id="rId72"/>
    <p:sldId id="434" r:id="rId73"/>
    <p:sldId id="435" r:id="rId74"/>
    <p:sldId id="436" r:id="rId75"/>
    <p:sldId id="437" r:id="rId76"/>
    <p:sldId id="438" r:id="rId77"/>
    <p:sldId id="439" r:id="rId78"/>
    <p:sldId id="440" r:id="rId79"/>
    <p:sldId id="441" r:id="rId80"/>
    <p:sldId id="442" r:id="rId81"/>
    <p:sldId id="443" r:id="rId82"/>
    <p:sldId id="444" r:id="rId83"/>
    <p:sldId id="445" r:id="rId84"/>
    <p:sldId id="447" r:id="rId85"/>
    <p:sldId id="448" r:id="rId86"/>
    <p:sldId id="449" r:id="rId87"/>
    <p:sldId id="450" r:id="rId88"/>
    <p:sldId id="451" r:id="rId89"/>
    <p:sldId id="452" r:id="rId90"/>
    <p:sldId id="453" r:id="rId91"/>
    <p:sldId id="454" r:id="rId92"/>
    <p:sldId id="455" r:id="rId93"/>
    <p:sldId id="456"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C3ADE5-0D0F-4BA1-ACD2-48EEA05978FD}">
          <p14:sldIdLst>
            <p14:sldId id="256"/>
            <p14:sldId id="258"/>
            <p14:sldId id="259"/>
            <p14:sldId id="260"/>
            <p14:sldId id="457"/>
            <p14:sldId id="458"/>
            <p14:sldId id="459"/>
            <p14:sldId id="460"/>
            <p14:sldId id="262"/>
            <p14:sldId id="263"/>
            <p14:sldId id="264"/>
            <p14:sldId id="265"/>
            <p14:sldId id="266"/>
            <p14:sldId id="267"/>
            <p14:sldId id="268"/>
            <p14:sldId id="269"/>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Lst>
        </p14:section>
        <p14:section name="Default Section" id="{E0B6355A-D8B2-4898-A0E0-CCE6F35406EA}">
          <p14:sldIdLst>
            <p14:sldId id="304"/>
            <p14:sldId id="418"/>
            <p14:sldId id="411"/>
            <p14:sldId id="413"/>
            <p14:sldId id="414"/>
            <p14:sldId id="415"/>
            <p14:sldId id="416"/>
            <p14:sldId id="417"/>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7"/>
            <p14:sldId id="448"/>
            <p14:sldId id="449"/>
            <p14:sldId id="450"/>
            <p14:sldId id="451"/>
            <p14:sldId id="452"/>
            <p14:sldId id="453"/>
            <p14:sldId id="454"/>
            <p14:sldId id="455"/>
            <p14:sldId id="4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DEEC-40DA-19CA-8DD7-A231930B58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AF4DDA-9ED0-A225-0EE7-4840A677A1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DC8267-B3EB-1D9B-CE26-3AD88E1FABEC}"/>
              </a:ext>
            </a:extLst>
          </p:cNvPr>
          <p:cNvSpPr>
            <a:spLocks noGrp="1"/>
          </p:cNvSpPr>
          <p:nvPr>
            <p:ph type="dt" sz="half" idx="10"/>
          </p:nvPr>
        </p:nvSpPr>
        <p:spPr/>
        <p:txBody>
          <a:bodyPr/>
          <a:lstStyle/>
          <a:p>
            <a:fld id="{4E8AB5FC-B7E8-44E7-9174-E36532DCA378}" type="datetimeFigureOut">
              <a:rPr lang="en-US" smtClean="0"/>
              <a:t>9/11/2023</a:t>
            </a:fld>
            <a:endParaRPr lang="en-US"/>
          </a:p>
        </p:txBody>
      </p:sp>
      <p:sp>
        <p:nvSpPr>
          <p:cNvPr id="5" name="Footer Placeholder 4">
            <a:extLst>
              <a:ext uri="{FF2B5EF4-FFF2-40B4-BE49-F238E27FC236}">
                <a16:creationId xmlns:a16="http://schemas.microsoft.com/office/drawing/2014/main" id="{FFF5877F-5B5E-1BCC-891C-B0EB0B5F2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FB584E-ADC1-B204-D45F-D6F49B15DEC3}"/>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415566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83E71-5F8C-63F4-ECFE-E5746CF7A5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55B8C2-4B07-8B36-55EE-A256AF2164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DBC42-4E93-8041-A207-EF3895C60C14}"/>
              </a:ext>
            </a:extLst>
          </p:cNvPr>
          <p:cNvSpPr>
            <a:spLocks noGrp="1"/>
          </p:cNvSpPr>
          <p:nvPr>
            <p:ph type="dt" sz="half" idx="10"/>
          </p:nvPr>
        </p:nvSpPr>
        <p:spPr/>
        <p:txBody>
          <a:bodyPr/>
          <a:lstStyle/>
          <a:p>
            <a:fld id="{4E8AB5FC-B7E8-44E7-9174-E36532DCA378}" type="datetimeFigureOut">
              <a:rPr lang="en-US" smtClean="0"/>
              <a:t>9/11/2023</a:t>
            </a:fld>
            <a:endParaRPr lang="en-US"/>
          </a:p>
        </p:txBody>
      </p:sp>
      <p:sp>
        <p:nvSpPr>
          <p:cNvPr id="5" name="Footer Placeholder 4">
            <a:extLst>
              <a:ext uri="{FF2B5EF4-FFF2-40B4-BE49-F238E27FC236}">
                <a16:creationId xmlns:a16="http://schemas.microsoft.com/office/drawing/2014/main" id="{D0E614EE-4CE5-0C8C-F231-D1F3C0262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9B24EC-D0B3-6E5E-774C-FB86DDFCBCF8}"/>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268425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A30B97-C088-9E2E-6D3F-7C7E338F58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103392-4012-9886-3ADD-8530348C60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023D5-7A1D-EFFD-F6C2-26004D3B7D3F}"/>
              </a:ext>
            </a:extLst>
          </p:cNvPr>
          <p:cNvSpPr>
            <a:spLocks noGrp="1"/>
          </p:cNvSpPr>
          <p:nvPr>
            <p:ph type="dt" sz="half" idx="10"/>
          </p:nvPr>
        </p:nvSpPr>
        <p:spPr/>
        <p:txBody>
          <a:bodyPr/>
          <a:lstStyle/>
          <a:p>
            <a:fld id="{4E8AB5FC-B7E8-44E7-9174-E36532DCA378}" type="datetimeFigureOut">
              <a:rPr lang="en-US" smtClean="0"/>
              <a:t>9/11/2023</a:t>
            </a:fld>
            <a:endParaRPr lang="en-US"/>
          </a:p>
        </p:txBody>
      </p:sp>
      <p:sp>
        <p:nvSpPr>
          <p:cNvPr id="5" name="Footer Placeholder 4">
            <a:extLst>
              <a:ext uri="{FF2B5EF4-FFF2-40B4-BE49-F238E27FC236}">
                <a16:creationId xmlns:a16="http://schemas.microsoft.com/office/drawing/2014/main" id="{D1C6B285-FC46-188A-55BC-612748AB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F86FB-0F8A-59A9-6DAB-D4A5E77DC5B5}"/>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2398166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24CC-A40D-EEF8-FDEC-1009884C06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FE38006-D119-9F69-34F7-7D77AF1EF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52488AC-03E8-E02C-FAD9-6B62102EC67E}"/>
              </a:ext>
            </a:extLst>
          </p:cNvPr>
          <p:cNvSpPr>
            <a:spLocks noGrp="1"/>
          </p:cNvSpPr>
          <p:nvPr>
            <p:ph type="dt" sz="half" idx="10"/>
          </p:nvPr>
        </p:nvSpPr>
        <p:spPr/>
        <p:txBody>
          <a:bodyPr/>
          <a:lstStyle/>
          <a:p>
            <a:fld id="{C0A7192A-9252-404B-BDF8-B4E725C14B73}" type="datetimeFigureOut">
              <a:rPr lang="en-AU" smtClean="0"/>
              <a:t>11/09/2023</a:t>
            </a:fld>
            <a:endParaRPr lang="en-AU"/>
          </a:p>
        </p:txBody>
      </p:sp>
      <p:sp>
        <p:nvSpPr>
          <p:cNvPr id="5" name="Footer Placeholder 4">
            <a:extLst>
              <a:ext uri="{FF2B5EF4-FFF2-40B4-BE49-F238E27FC236}">
                <a16:creationId xmlns:a16="http://schemas.microsoft.com/office/drawing/2014/main" id="{52B1B0B4-D70B-A4A8-61D5-CA4A88482FE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C7F85BF-0907-536E-ABEB-AACECA768CB0}"/>
              </a:ext>
            </a:extLst>
          </p:cNvPr>
          <p:cNvSpPr>
            <a:spLocks noGrp="1"/>
          </p:cNvSpPr>
          <p:nvPr>
            <p:ph type="sldNum" sz="quarter" idx="12"/>
          </p:nvPr>
        </p:nvSpPr>
        <p:spPr/>
        <p:txBody>
          <a:bodyPr/>
          <a:lstStyle/>
          <a:p>
            <a:fld id="{E0EC9C55-8C58-4655-9C20-1E99762C7054}" type="slidenum">
              <a:rPr lang="en-AU" smtClean="0"/>
              <a:t>‹#›</a:t>
            </a:fld>
            <a:endParaRPr lang="en-AU"/>
          </a:p>
        </p:txBody>
      </p:sp>
    </p:spTree>
    <p:extLst>
      <p:ext uri="{BB962C8B-B14F-4D97-AF65-F5344CB8AC3E}">
        <p14:creationId xmlns:p14="http://schemas.microsoft.com/office/powerpoint/2010/main" val="963618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D6356-2253-C3AD-4924-ECC8936B5F9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311BB4C-F0BB-2AAA-A5F8-711C5A2EF4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5341E35-CBD0-50A3-B25D-38B516FBBDDC}"/>
              </a:ext>
            </a:extLst>
          </p:cNvPr>
          <p:cNvSpPr>
            <a:spLocks noGrp="1"/>
          </p:cNvSpPr>
          <p:nvPr>
            <p:ph type="dt" sz="half" idx="10"/>
          </p:nvPr>
        </p:nvSpPr>
        <p:spPr/>
        <p:txBody>
          <a:bodyPr/>
          <a:lstStyle/>
          <a:p>
            <a:fld id="{C0A7192A-9252-404B-BDF8-B4E725C14B73}" type="datetimeFigureOut">
              <a:rPr lang="en-AU" smtClean="0"/>
              <a:t>11/09/2023</a:t>
            </a:fld>
            <a:endParaRPr lang="en-AU"/>
          </a:p>
        </p:txBody>
      </p:sp>
      <p:sp>
        <p:nvSpPr>
          <p:cNvPr id="5" name="Footer Placeholder 4">
            <a:extLst>
              <a:ext uri="{FF2B5EF4-FFF2-40B4-BE49-F238E27FC236}">
                <a16:creationId xmlns:a16="http://schemas.microsoft.com/office/drawing/2014/main" id="{FED93794-244E-CFC6-CC82-A231F6F4FF8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20A6391-5ED8-B035-73A4-42AF73DB904A}"/>
              </a:ext>
            </a:extLst>
          </p:cNvPr>
          <p:cNvSpPr>
            <a:spLocks noGrp="1"/>
          </p:cNvSpPr>
          <p:nvPr>
            <p:ph type="sldNum" sz="quarter" idx="12"/>
          </p:nvPr>
        </p:nvSpPr>
        <p:spPr/>
        <p:txBody>
          <a:bodyPr/>
          <a:lstStyle/>
          <a:p>
            <a:fld id="{E0EC9C55-8C58-4655-9C20-1E99762C7054}" type="slidenum">
              <a:rPr lang="en-AU" smtClean="0"/>
              <a:t>‹#›</a:t>
            </a:fld>
            <a:endParaRPr lang="en-AU"/>
          </a:p>
        </p:txBody>
      </p:sp>
    </p:spTree>
    <p:extLst>
      <p:ext uri="{BB962C8B-B14F-4D97-AF65-F5344CB8AC3E}">
        <p14:creationId xmlns:p14="http://schemas.microsoft.com/office/powerpoint/2010/main" val="1298683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313D4-B244-3512-FC36-BF187FF5BD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230D5EE-DB11-5A43-F69A-6128ED990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DFCBFD-6FAD-CD4C-E25D-C5B81338B20C}"/>
              </a:ext>
            </a:extLst>
          </p:cNvPr>
          <p:cNvSpPr>
            <a:spLocks noGrp="1"/>
          </p:cNvSpPr>
          <p:nvPr>
            <p:ph type="dt" sz="half" idx="10"/>
          </p:nvPr>
        </p:nvSpPr>
        <p:spPr/>
        <p:txBody>
          <a:bodyPr/>
          <a:lstStyle/>
          <a:p>
            <a:fld id="{C0A7192A-9252-404B-BDF8-B4E725C14B73}" type="datetimeFigureOut">
              <a:rPr lang="en-AU" smtClean="0"/>
              <a:t>11/09/2023</a:t>
            </a:fld>
            <a:endParaRPr lang="en-AU"/>
          </a:p>
        </p:txBody>
      </p:sp>
      <p:sp>
        <p:nvSpPr>
          <p:cNvPr id="5" name="Footer Placeholder 4">
            <a:extLst>
              <a:ext uri="{FF2B5EF4-FFF2-40B4-BE49-F238E27FC236}">
                <a16:creationId xmlns:a16="http://schemas.microsoft.com/office/drawing/2014/main" id="{B6AB20E5-8C98-201A-91D2-691F3DD090B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99A7741-3068-785B-6C79-7E1A602B64CA}"/>
              </a:ext>
            </a:extLst>
          </p:cNvPr>
          <p:cNvSpPr>
            <a:spLocks noGrp="1"/>
          </p:cNvSpPr>
          <p:nvPr>
            <p:ph type="sldNum" sz="quarter" idx="12"/>
          </p:nvPr>
        </p:nvSpPr>
        <p:spPr/>
        <p:txBody>
          <a:bodyPr/>
          <a:lstStyle/>
          <a:p>
            <a:fld id="{E0EC9C55-8C58-4655-9C20-1E99762C7054}" type="slidenum">
              <a:rPr lang="en-AU" smtClean="0"/>
              <a:t>‹#›</a:t>
            </a:fld>
            <a:endParaRPr lang="en-AU"/>
          </a:p>
        </p:txBody>
      </p:sp>
    </p:spTree>
    <p:extLst>
      <p:ext uri="{BB962C8B-B14F-4D97-AF65-F5344CB8AC3E}">
        <p14:creationId xmlns:p14="http://schemas.microsoft.com/office/powerpoint/2010/main" val="1025995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F1C71-826F-2F46-C8F8-3A4AFD44130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C1D04F2-4D5B-87BB-81DB-D3E86F2704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12191F2-0290-0E66-8600-02F741166E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16ECBEE-5917-55E6-39F7-37914914857F}"/>
              </a:ext>
            </a:extLst>
          </p:cNvPr>
          <p:cNvSpPr>
            <a:spLocks noGrp="1"/>
          </p:cNvSpPr>
          <p:nvPr>
            <p:ph type="dt" sz="half" idx="10"/>
          </p:nvPr>
        </p:nvSpPr>
        <p:spPr/>
        <p:txBody>
          <a:bodyPr/>
          <a:lstStyle/>
          <a:p>
            <a:fld id="{C0A7192A-9252-404B-BDF8-B4E725C14B73}" type="datetimeFigureOut">
              <a:rPr lang="en-AU" smtClean="0"/>
              <a:t>11/09/2023</a:t>
            </a:fld>
            <a:endParaRPr lang="en-AU"/>
          </a:p>
        </p:txBody>
      </p:sp>
      <p:sp>
        <p:nvSpPr>
          <p:cNvPr id="6" name="Footer Placeholder 5">
            <a:extLst>
              <a:ext uri="{FF2B5EF4-FFF2-40B4-BE49-F238E27FC236}">
                <a16:creationId xmlns:a16="http://schemas.microsoft.com/office/drawing/2014/main" id="{F5D4169E-4172-1249-700A-F3D95B239AF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0EAC852-F77A-0C11-204B-927664722620}"/>
              </a:ext>
            </a:extLst>
          </p:cNvPr>
          <p:cNvSpPr>
            <a:spLocks noGrp="1"/>
          </p:cNvSpPr>
          <p:nvPr>
            <p:ph type="sldNum" sz="quarter" idx="12"/>
          </p:nvPr>
        </p:nvSpPr>
        <p:spPr/>
        <p:txBody>
          <a:bodyPr/>
          <a:lstStyle/>
          <a:p>
            <a:fld id="{E0EC9C55-8C58-4655-9C20-1E99762C7054}" type="slidenum">
              <a:rPr lang="en-AU" smtClean="0"/>
              <a:t>‹#›</a:t>
            </a:fld>
            <a:endParaRPr lang="en-AU"/>
          </a:p>
        </p:txBody>
      </p:sp>
    </p:spTree>
    <p:extLst>
      <p:ext uri="{BB962C8B-B14F-4D97-AF65-F5344CB8AC3E}">
        <p14:creationId xmlns:p14="http://schemas.microsoft.com/office/powerpoint/2010/main" val="3037807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AD5C-4AFE-DEAB-C214-3807448CA47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4A13621-1292-8D65-F418-45FAF65F95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BD0DB-4B60-F4D7-F96C-6E21909BC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623557C-ABC6-14E9-2A19-ABCFCB6E05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B690B5-3BB2-218C-15FB-9F346B09E8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199B44F-FEE7-96D2-FFAB-275232D23222}"/>
              </a:ext>
            </a:extLst>
          </p:cNvPr>
          <p:cNvSpPr>
            <a:spLocks noGrp="1"/>
          </p:cNvSpPr>
          <p:nvPr>
            <p:ph type="dt" sz="half" idx="10"/>
          </p:nvPr>
        </p:nvSpPr>
        <p:spPr/>
        <p:txBody>
          <a:bodyPr/>
          <a:lstStyle/>
          <a:p>
            <a:fld id="{C0A7192A-9252-404B-BDF8-B4E725C14B73}" type="datetimeFigureOut">
              <a:rPr lang="en-AU" smtClean="0"/>
              <a:t>11/09/2023</a:t>
            </a:fld>
            <a:endParaRPr lang="en-AU"/>
          </a:p>
        </p:txBody>
      </p:sp>
      <p:sp>
        <p:nvSpPr>
          <p:cNvPr id="8" name="Footer Placeholder 7">
            <a:extLst>
              <a:ext uri="{FF2B5EF4-FFF2-40B4-BE49-F238E27FC236}">
                <a16:creationId xmlns:a16="http://schemas.microsoft.com/office/drawing/2014/main" id="{A13FF0BA-F571-0675-8661-3B234E813C2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2059571-80A2-E583-0474-21F59F283B12}"/>
              </a:ext>
            </a:extLst>
          </p:cNvPr>
          <p:cNvSpPr>
            <a:spLocks noGrp="1"/>
          </p:cNvSpPr>
          <p:nvPr>
            <p:ph type="sldNum" sz="quarter" idx="12"/>
          </p:nvPr>
        </p:nvSpPr>
        <p:spPr/>
        <p:txBody>
          <a:bodyPr/>
          <a:lstStyle/>
          <a:p>
            <a:fld id="{E0EC9C55-8C58-4655-9C20-1E99762C7054}" type="slidenum">
              <a:rPr lang="en-AU" smtClean="0"/>
              <a:t>‹#›</a:t>
            </a:fld>
            <a:endParaRPr lang="en-AU"/>
          </a:p>
        </p:txBody>
      </p:sp>
    </p:spTree>
    <p:extLst>
      <p:ext uri="{BB962C8B-B14F-4D97-AF65-F5344CB8AC3E}">
        <p14:creationId xmlns:p14="http://schemas.microsoft.com/office/powerpoint/2010/main" val="1331308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B099-7419-E3FA-907B-CC1BD7BFED0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B35904E-D12F-890A-BC2F-55CA1C02B053}"/>
              </a:ext>
            </a:extLst>
          </p:cNvPr>
          <p:cNvSpPr>
            <a:spLocks noGrp="1"/>
          </p:cNvSpPr>
          <p:nvPr>
            <p:ph type="dt" sz="half" idx="10"/>
          </p:nvPr>
        </p:nvSpPr>
        <p:spPr/>
        <p:txBody>
          <a:bodyPr/>
          <a:lstStyle/>
          <a:p>
            <a:fld id="{C0A7192A-9252-404B-BDF8-B4E725C14B73}" type="datetimeFigureOut">
              <a:rPr lang="en-AU" smtClean="0"/>
              <a:t>11/09/2023</a:t>
            </a:fld>
            <a:endParaRPr lang="en-AU"/>
          </a:p>
        </p:txBody>
      </p:sp>
      <p:sp>
        <p:nvSpPr>
          <p:cNvPr id="4" name="Footer Placeholder 3">
            <a:extLst>
              <a:ext uri="{FF2B5EF4-FFF2-40B4-BE49-F238E27FC236}">
                <a16:creationId xmlns:a16="http://schemas.microsoft.com/office/drawing/2014/main" id="{5BDB1FD6-5963-535C-8F99-6E343237869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F4D9ED8-7F47-BEB5-5AEC-E8D43C8FEE36}"/>
              </a:ext>
            </a:extLst>
          </p:cNvPr>
          <p:cNvSpPr>
            <a:spLocks noGrp="1"/>
          </p:cNvSpPr>
          <p:nvPr>
            <p:ph type="sldNum" sz="quarter" idx="12"/>
          </p:nvPr>
        </p:nvSpPr>
        <p:spPr/>
        <p:txBody>
          <a:bodyPr/>
          <a:lstStyle/>
          <a:p>
            <a:fld id="{E0EC9C55-8C58-4655-9C20-1E99762C7054}" type="slidenum">
              <a:rPr lang="en-AU" smtClean="0"/>
              <a:t>‹#›</a:t>
            </a:fld>
            <a:endParaRPr lang="en-AU"/>
          </a:p>
        </p:txBody>
      </p:sp>
    </p:spTree>
    <p:extLst>
      <p:ext uri="{BB962C8B-B14F-4D97-AF65-F5344CB8AC3E}">
        <p14:creationId xmlns:p14="http://schemas.microsoft.com/office/powerpoint/2010/main" val="2528821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0CA35F-5105-ADCE-D74E-E71F101DF6CE}"/>
              </a:ext>
            </a:extLst>
          </p:cNvPr>
          <p:cNvSpPr>
            <a:spLocks noGrp="1"/>
          </p:cNvSpPr>
          <p:nvPr>
            <p:ph type="dt" sz="half" idx="10"/>
          </p:nvPr>
        </p:nvSpPr>
        <p:spPr/>
        <p:txBody>
          <a:bodyPr/>
          <a:lstStyle/>
          <a:p>
            <a:fld id="{C0A7192A-9252-404B-BDF8-B4E725C14B73}" type="datetimeFigureOut">
              <a:rPr lang="en-AU" smtClean="0"/>
              <a:t>11/09/2023</a:t>
            </a:fld>
            <a:endParaRPr lang="en-AU"/>
          </a:p>
        </p:txBody>
      </p:sp>
      <p:sp>
        <p:nvSpPr>
          <p:cNvPr id="3" name="Footer Placeholder 2">
            <a:extLst>
              <a:ext uri="{FF2B5EF4-FFF2-40B4-BE49-F238E27FC236}">
                <a16:creationId xmlns:a16="http://schemas.microsoft.com/office/drawing/2014/main" id="{46D7A9FB-0D5B-3CD6-C739-F1DB441FA5F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D2E3A71-8F29-9E33-1D54-A1B06BE2A38D}"/>
              </a:ext>
            </a:extLst>
          </p:cNvPr>
          <p:cNvSpPr>
            <a:spLocks noGrp="1"/>
          </p:cNvSpPr>
          <p:nvPr>
            <p:ph type="sldNum" sz="quarter" idx="12"/>
          </p:nvPr>
        </p:nvSpPr>
        <p:spPr/>
        <p:txBody>
          <a:bodyPr/>
          <a:lstStyle/>
          <a:p>
            <a:fld id="{E0EC9C55-8C58-4655-9C20-1E99762C7054}" type="slidenum">
              <a:rPr lang="en-AU" smtClean="0"/>
              <a:t>‹#›</a:t>
            </a:fld>
            <a:endParaRPr lang="en-AU"/>
          </a:p>
        </p:txBody>
      </p:sp>
    </p:spTree>
    <p:extLst>
      <p:ext uri="{BB962C8B-B14F-4D97-AF65-F5344CB8AC3E}">
        <p14:creationId xmlns:p14="http://schemas.microsoft.com/office/powerpoint/2010/main" val="4093157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2B81-B42A-73A3-2F5A-922F9A9CA5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EF6E85A-F3ED-6B07-D8F9-79A9E79659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5A50721-9F81-B2B4-6EC7-210B40AF78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ECA33-E6F1-14CA-1C99-108475414ABB}"/>
              </a:ext>
            </a:extLst>
          </p:cNvPr>
          <p:cNvSpPr>
            <a:spLocks noGrp="1"/>
          </p:cNvSpPr>
          <p:nvPr>
            <p:ph type="dt" sz="half" idx="10"/>
          </p:nvPr>
        </p:nvSpPr>
        <p:spPr/>
        <p:txBody>
          <a:bodyPr/>
          <a:lstStyle/>
          <a:p>
            <a:fld id="{C0A7192A-9252-404B-BDF8-B4E725C14B73}" type="datetimeFigureOut">
              <a:rPr lang="en-AU" smtClean="0"/>
              <a:t>11/09/2023</a:t>
            </a:fld>
            <a:endParaRPr lang="en-AU"/>
          </a:p>
        </p:txBody>
      </p:sp>
      <p:sp>
        <p:nvSpPr>
          <p:cNvPr id="6" name="Footer Placeholder 5">
            <a:extLst>
              <a:ext uri="{FF2B5EF4-FFF2-40B4-BE49-F238E27FC236}">
                <a16:creationId xmlns:a16="http://schemas.microsoft.com/office/drawing/2014/main" id="{FA82BF8E-C0D0-DF7F-402C-93A0B92DA58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7BAEFD4-5BD7-57ED-DDD5-DE18FCD16571}"/>
              </a:ext>
            </a:extLst>
          </p:cNvPr>
          <p:cNvSpPr>
            <a:spLocks noGrp="1"/>
          </p:cNvSpPr>
          <p:nvPr>
            <p:ph type="sldNum" sz="quarter" idx="12"/>
          </p:nvPr>
        </p:nvSpPr>
        <p:spPr/>
        <p:txBody>
          <a:bodyPr/>
          <a:lstStyle/>
          <a:p>
            <a:fld id="{E0EC9C55-8C58-4655-9C20-1E99762C7054}" type="slidenum">
              <a:rPr lang="en-AU" smtClean="0"/>
              <a:t>‹#›</a:t>
            </a:fld>
            <a:endParaRPr lang="en-AU"/>
          </a:p>
        </p:txBody>
      </p:sp>
    </p:spTree>
    <p:extLst>
      <p:ext uri="{BB962C8B-B14F-4D97-AF65-F5344CB8AC3E}">
        <p14:creationId xmlns:p14="http://schemas.microsoft.com/office/powerpoint/2010/main" val="1524484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1962-173E-A61B-A400-5607AB17D6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380616-017A-414A-2784-2144751AC9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2B8548-6D64-88E6-C01F-DD22CC73AFAF}"/>
              </a:ext>
            </a:extLst>
          </p:cNvPr>
          <p:cNvSpPr>
            <a:spLocks noGrp="1"/>
          </p:cNvSpPr>
          <p:nvPr>
            <p:ph type="dt" sz="half" idx="10"/>
          </p:nvPr>
        </p:nvSpPr>
        <p:spPr/>
        <p:txBody>
          <a:bodyPr/>
          <a:lstStyle/>
          <a:p>
            <a:fld id="{4E8AB5FC-B7E8-44E7-9174-E36532DCA378}" type="datetimeFigureOut">
              <a:rPr lang="en-US" smtClean="0"/>
              <a:t>9/11/2023</a:t>
            </a:fld>
            <a:endParaRPr lang="en-US"/>
          </a:p>
        </p:txBody>
      </p:sp>
      <p:sp>
        <p:nvSpPr>
          <p:cNvPr id="5" name="Footer Placeholder 4">
            <a:extLst>
              <a:ext uri="{FF2B5EF4-FFF2-40B4-BE49-F238E27FC236}">
                <a16:creationId xmlns:a16="http://schemas.microsoft.com/office/drawing/2014/main" id="{41B18666-BE01-7D26-BADA-FDFFAA607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37AD66-24F0-2113-25FC-C4FBF9FDB11C}"/>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1798703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5F130-8E76-4321-24B3-03AE4E0774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3D7D5D0-ADA7-6486-C513-840F176CE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00BC78A-3C3A-40D5-26E5-62F0E19ED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83CFD-8055-693B-BA64-E63BE8A1DC7B}"/>
              </a:ext>
            </a:extLst>
          </p:cNvPr>
          <p:cNvSpPr>
            <a:spLocks noGrp="1"/>
          </p:cNvSpPr>
          <p:nvPr>
            <p:ph type="dt" sz="half" idx="10"/>
          </p:nvPr>
        </p:nvSpPr>
        <p:spPr/>
        <p:txBody>
          <a:bodyPr/>
          <a:lstStyle/>
          <a:p>
            <a:fld id="{C0A7192A-9252-404B-BDF8-B4E725C14B73}" type="datetimeFigureOut">
              <a:rPr lang="en-AU" smtClean="0"/>
              <a:t>11/09/2023</a:t>
            </a:fld>
            <a:endParaRPr lang="en-AU"/>
          </a:p>
        </p:txBody>
      </p:sp>
      <p:sp>
        <p:nvSpPr>
          <p:cNvPr id="6" name="Footer Placeholder 5">
            <a:extLst>
              <a:ext uri="{FF2B5EF4-FFF2-40B4-BE49-F238E27FC236}">
                <a16:creationId xmlns:a16="http://schemas.microsoft.com/office/drawing/2014/main" id="{A640F3C8-CF6D-5410-3FE1-962C9670959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0EBBD02-9377-810A-9E55-745336C1D384}"/>
              </a:ext>
            </a:extLst>
          </p:cNvPr>
          <p:cNvSpPr>
            <a:spLocks noGrp="1"/>
          </p:cNvSpPr>
          <p:nvPr>
            <p:ph type="sldNum" sz="quarter" idx="12"/>
          </p:nvPr>
        </p:nvSpPr>
        <p:spPr/>
        <p:txBody>
          <a:bodyPr/>
          <a:lstStyle/>
          <a:p>
            <a:fld id="{E0EC9C55-8C58-4655-9C20-1E99762C7054}" type="slidenum">
              <a:rPr lang="en-AU" smtClean="0"/>
              <a:t>‹#›</a:t>
            </a:fld>
            <a:endParaRPr lang="en-AU"/>
          </a:p>
        </p:txBody>
      </p:sp>
    </p:spTree>
    <p:extLst>
      <p:ext uri="{BB962C8B-B14F-4D97-AF65-F5344CB8AC3E}">
        <p14:creationId xmlns:p14="http://schemas.microsoft.com/office/powerpoint/2010/main" val="1097894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796E-4B83-B90A-091E-B8BC02E1EEA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43E052A-46EF-6E58-4FAB-4F9A644EC6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024082B-434B-BF2C-47C0-67435442DDED}"/>
              </a:ext>
            </a:extLst>
          </p:cNvPr>
          <p:cNvSpPr>
            <a:spLocks noGrp="1"/>
          </p:cNvSpPr>
          <p:nvPr>
            <p:ph type="dt" sz="half" idx="10"/>
          </p:nvPr>
        </p:nvSpPr>
        <p:spPr/>
        <p:txBody>
          <a:bodyPr/>
          <a:lstStyle/>
          <a:p>
            <a:fld id="{C0A7192A-9252-404B-BDF8-B4E725C14B73}" type="datetimeFigureOut">
              <a:rPr lang="en-AU" smtClean="0"/>
              <a:t>11/09/2023</a:t>
            </a:fld>
            <a:endParaRPr lang="en-AU"/>
          </a:p>
        </p:txBody>
      </p:sp>
      <p:sp>
        <p:nvSpPr>
          <p:cNvPr id="5" name="Footer Placeholder 4">
            <a:extLst>
              <a:ext uri="{FF2B5EF4-FFF2-40B4-BE49-F238E27FC236}">
                <a16:creationId xmlns:a16="http://schemas.microsoft.com/office/drawing/2014/main" id="{4315F05B-0E46-76DA-359B-F97DD743611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EF15E96-F3D4-B6E0-5642-99894603241E}"/>
              </a:ext>
            </a:extLst>
          </p:cNvPr>
          <p:cNvSpPr>
            <a:spLocks noGrp="1"/>
          </p:cNvSpPr>
          <p:nvPr>
            <p:ph type="sldNum" sz="quarter" idx="12"/>
          </p:nvPr>
        </p:nvSpPr>
        <p:spPr/>
        <p:txBody>
          <a:bodyPr/>
          <a:lstStyle/>
          <a:p>
            <a:fld id="{E0EC9C55-8C58-4655-9C20-1E99762C7054}" type="slidenum">
              <a:rPr lang="en-AU" smtClean="0"/>
              <a:t>‹#›</a:t>
            </a:fld>
            <a:endParaRPr lang="en-AU"/>
          </a:p>
        </p:txBody>
      </p:sp>
    </p:spTree>
    <p:extLst>
      <p:ext uri="{BB962C8B-B14F-4D97-AF65-F5344CB8AC3E}">
        <p14:creationId xmlns:p14="http://schemas.microsoft.com/office/powerpoint/2010/main" val="2509982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2D3C82-4BD8-9164-9D4C-A2C00B59F8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DDBD840-B25F-3549-D4A2-5DBE473A93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EBCB075-7480-7227-5899-78D12B6A5502}"/>
              </a:ext>
            </a:extLst>
          </p:cNvPr>
          <p:cNvSpPr>
            <a:spLocks noGrp="1"/>
          </p:cNvSpPr>
          <p:nvPr>
            <p:ph type="dt" sz="half" idx="10"/>
          </p:nvPr>
        </p:nvSpPr>
        <p:spPr/>
        <p:txBody>
          <a:bodyPr/>
          <a:lstStyle/>
          <a:p>
            <a:fld id="{C0A7192A-9252-404B-BDF8-B4E725C14B73}" type="datetimeFigureOut">
              <a:rPr lang="en-AU" smtClean="0"/>
              <a:t>11/09/2023</a:t>
            </a:fld>
            <a:endParaRPr lang="en-AU"/>
          </a:p>
        </p:txBody>
      </p:sp>
      <p:sp>
        <p:nvSpPr>
          <p:cNvPr id="5" name="Footer Placeholder 4">
            <a:extLst>
              <a:ext uri="{FF2B5EF4-FFF2-40B4-BE49-F238E27FC236}">
                <a16:creationId xmlns:a16="http://schemas.microsoft.com/office/drawing/2014/main" id="{330D1B57-0053-17EE-D3CE-FCA853ADC85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D0318AE-1544-8635-622D-BB9B4CCB27BD}"/>
              </a:ext>
            </a:extLst>
          </p:cNvPr>
          <p:cNvSpPr>
            <a:spLocks noGrp="1"/>
          </p:cNvSpPr>
          <p:nvPr>
            <p:ph type="sldNum" sz="quarter" idx="12"/>
          </p:nvPr>
        </p:nvSpPr>
        <p:spPr/>
        <p:txBody>
          <a:bodyPr/>
          <a:lstStyle/>
          <a:p>
            <a:fld id="{E0EC9C55-8C58-4655-9C20-1E99762C7054}" type="slidenum">
              <a:rPr lang="en-AU" smtClean="0"/>
              <a:t>‹#›</a:t>
            </a:fld>
            <a:endParaRPr lang="en-AU"/>
          </a:p>
        </p:txBody>
      </p:sp>
    </p:spTree>
    <p:extLst>
      <p:ext uri="{BB962C8B-B14F-4D97-AF65-F5344CB8AC3E}">
        <p14:creationId xmlns:p14="http://schemas.microsoft.com/office/powerpoint/2010/main" val="65378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1ECB7-C774-F7AC-9CBF-4B6FB807E8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410930-7CB1-0903-7528-E211F5EF96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83B046-6A14-D20A-498B-B8A6B4427893}"/>
              </a:ext>
            </a:extLst>
          </p:cNvPr>
          <p:cNvSpPr>
            <a:spLocks noGrp="1"/>
          </p:cNvSpPr>
          <p:nvPr>
            <p:ph type="dt" sz="half" idx="10"/>
          </p:nvPr>
        </p:nvSpPr>
        <p:spPr/>
        <p:txBody>
          <a:bodyPr/>
          <a:lstStyle/>
          <a:p>
            <a:fld id="{4E8AB5FC-B7E8-44E7-9174-E36532DCA378}" type="datetimeFigureOut">
              <a:rPr lang="en-US" smtClean="0"/>
              <a:t>9/11/2023</a:t>
            </a:fld>
            <a:endParaRPr lang="en-US"/>
          </a:p>
        </p:txBody>
      </p:sp>
      <p:sp>
        <p:nvSpPr>
          <p:cNvPr id="5" name="Footer Placeholder 4">
            <a:extLst>
              <a:ext uri="{FF2B5EF4-FFF2-40B4-BE49-F238E27FC236}">
                <a16:creationId xmlns:a16="http://schemas.microsoft.com/office/drawing/2014/main" id="{8C495502-3C32-5B70-9D79-77B1010F4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39318-FD5B-FC2B-1B42-2F627B41621F}"/>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104718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D5B2-0521-2D6B-D40F-80FE95016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7C6E45-8B71-519A-2CDC-1DF0B96CD9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4067F-75DB-A78F-16ED-50D501E61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824046-E4A7-9275-1EB6-053703AA9685}"/>
              </a:ext>
            </a:extLst>
          </p:cNvPr>
          <p:cNvSpPr>
            <a:spLocks noGrp="1"/>
          </p:cNvSpPr>
          <p:nvPr>
            <p:ph type="dt" sz="half" idx="10"/>
          </p:nvPr>
        </p:nvSpPr>
        <p:spPr/>
        <p:txBody>
          <a:bodyPr/>
          <a:lstStyle/>
          <a:p>
            <a:fld id="{4E8AB5FC-B7E8-44E7-9174-E36532DCA378}" type="datetimeFigureOut">
              <a:rPr lang="en-US" smtClean="0"/>
              <a:t>9/11/2023</a:t>
            </a:fld>
            <a:endParaRPr lang="en-US"/>
          </a:p>
        </p:txBody>
      </p:sp>
      <p:sp>
        <p:nvSpPr>
          <p:cNvPr id="6" name="Footer Placeholder 5">
            <a:extLst>
              <a:ext uri="{FF2B5EF4-FFF2-40B4-BE49-F238E27FC236}">
                <a16:creationId xmlns:a16="http://schemas.microsoft.com/office/drawing/2014/main" id="{21D2AB41-50BD-3CF5-3B7C-6D76BEEB0D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F74BEA-CB8B-3B42-0E00-58749FD9986D}"/>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2220884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4AAEA-2281-5A94-A0BB-F452FCF54D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284FBA-D493-1EF5-D5AA-1AC0C66562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27B3E4-10F5-954A-DBC0-554C34DC3D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A05648-12B5-5B98-A927-99433A86BD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A0EB75-FD95-0D27-862B-BE96525F85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2BD80-D214-3A6B-5AD6-02EF564BF392}"/>
              </a:ext>
            </a:extLst>
          </p:cNvPr>
          <p:cNvSpPr>
            <a:spLocks noGrp="1"/>
          </p:cNvSpPr>
          <p:nvPr>
            <p:ph type="dt" sz="half" idx="10"/>
          </p:nvPr>
        </p:nvSpPr>
        <p:spPr/>
        <p:txBody>
          <a:bodyPr/>
          <a:lstStyle/>
          <a:p>
            <a:fld id="{4E8AB5FC-B7E8-44E7-9174-E36532DCA378}" type="datetimeFigureOut">
              <a:rPr lang="en-US" smtClean="0"/>
              <a:t>9/11/2023</a:t>
            </a:fld>
            <a:endParaRPr lang="en-US"/>
          </a:p>
        </p:txBody>
      </p:sp>
      <p:sp>
        <p:nvSpPr>
          <p:cNvPr id="8" name="Footer Placeholder 7">
            <a:extLst>
              <a:ext uri="{FF2B5EF4-FFF2-40B4-BE49-F238E27FC236}">
                <a16:creationId xmlns:a16="http://schemas.microsoft.com/office/drawing/2014/main" id="{364B556F-5A43-79D3-8585-D13380454C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04BBC1-BBFF-9A62-47ED-439442210647}"/>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374906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8B599-331B-7E38-E778-7147FA0A20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06E6BD-C52E-ACB8-DF59-17B6DA04AA52}"/>
              </a:ext>
            </a:extLst>
          </p:cNvPr>
          <p:cNvSpPr>
            <a:spLocks noGrp="1"/>
          </p:cNvSpPr>
          <p:nvPr>
            <p:ph type="dt" sz="half" idx="10"/>
          </p:nvPr>
        </p:nvSpPr>
        <p:spPr/>
        <p:txBody>
          <a:bodyPr/>
          <a:lstStyle/>
          <a:p>
            <a:fld id="{4E8AB5FC-B7E8-44E7-9174-E36532DCA378}" type="datetimeFigureOut">
              <a:rPr lang="en-US" smtClean="0"/>
              <a:t>9/11/2023</a:t>
            </a:fld>
            <a:endParaRPr lang="en-US"/>
          </a:p>
        </p:txBody>
      </p:sp>
      <p:sp>
        <p:nvSpPr>
          <p:cNvPr id="4" name="Footer Placeholder 3">
            <a:extLst>
              <a:ext uri="{FF2B5EF4-FFF2-40B4-BE49-F238E27FC236}">
                <a16:creationId xmlns:a16="http://schemas.microsoft.com/office/drawing/2014/main" id="{FF30C2DB-20D1-695B-1A66-E07F1406D8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E9EF38-C4CE-8066-D551-245F2E9F543C}"/>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3391600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B1A76-B765-22E7-A6A2-16CDF4B0156F}"/>
              </a:ext>
            </a:extLst>
          </p:cNvPr>
          <p:cNvSpPr>
            <a:spLocks noGrp="1"/>
          </p:cNvSpPr>
          <p:nvPr>
            <p:ph type="dt" sz="half" idx="10"/>
          </p:nvPr>
        </p:nvSpPr>
        <p:spPr/>
        <p:txBody>
          <a:bodyPr/>
          <a:lstStyle/>
          <a:p>
            <a:fld id="{4E8AB5FC-B7E8-44E7-9174-E36532DCA378}" type="datetimeFigureOut">
              <a:rPr lang="en-US" smtClean="0"/>
              <a:t>9/11/2023</a:t>
            </a:fld>
            <a:endParaRPr lang="en-US"/>
          </a:p>
        </p:txBody>
      </p:sp>
      <p:sp>
        <p:nvSpPr>
          <p:cNvPr id="3" name="Footer Placeholder 2">
            <a:extLst>
              <a:ext uri="{FF2B5EF4-FFF2-40B4-BE49-F238E27FC236}">
                <a16:creationId xmlns:a16="http://schemas.microsoft.com/office/drawing/2014/main" id="{420EC7E9-7C3C-4812-EB6D-9C3F67AFD7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53B43E-9A2B-C845-4675-6B3B1F5DDB52}"/>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237491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0FFF3-B9C6-4FDB-DB72-17991C6EB1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4FFB4C-27F3-16B3-A199-1BD2518E12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5CCB86-CA3B-58C2-BB49-826E6692E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6B5E58-E74B-DCA6-5897-689DB0B9EE26}"/>
              </a:ext>
            </a:extLst>
          </p:cNvPr>
          <p:cNvSpPr>
            <a:spLocks noGrp="1"/>
          </p:cNvSpPr>
          <p:nvPr>
            <p:ph type="dt" sz="half" idx="10"/>
          </p:nvPr>
        </p:nvSpPr>
        <p:spPr/>
        <p:txBody>
          <a:bodyPr/>
          <a:lstStyle/>
          <a:p>
            <a:fld id="{4E8AB5FC-B7E8-44E7-9174-E36532DCA378}" type="datetimeFigureOut">
              <a:rPr lang="en-US" smtClean="0"/>
              <a:t>9/11/2023</a:t>
            </a:fld>
            <a:endParaRPr lang="en-US"/>
          </a:p>
        </p:txBody>
      </p:sp>
      <p:sp>
        <p:nvSpPr>
          <p:cNvPr id="6" name="Footer Placeholder 5">
            <a:extLst>
              <a:ext uri="{FF2B5EF4-FFF2-40B4-BE49-F238E27FC236}">
                <a16:creationId xmlns:a16="http://schemas.microsoft.com/office/drawing/2014/main" id="{EF6D5897-457D-3EEB-EC45-8C28FB1E3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A715CD-6B1D-A5A1-0C9E-E4834D0ADE10}"/>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3370653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75CF-12C8-54FF-3CBE-A04BC19BF0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954884-68D1-20C3-369B-1E75E89CCA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1D49C5-77F4-1E3A-F3B8-8815F665F8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D55408-A51E-0D27-DBE9-9DA626FE67AD}"/>
              </a:ext>
            </a:extLst>
          </p:cNvPr>
          <p:cNvSpPr>
            <a:spLocks noGrp="1"/>
          </p:cNvSpPr>
          <p:nvPr>
            <p:ph type="dt" sz="half" idx="10"/>
          </p:nvPr>
        </p:nvSpPr>
        <p:spPr/>
        <p:txBody>
          <a:bodyPr/>
          <a:lstStyle/>
          <a:p>
            <a:fld id="{4E8AB5FC-B7E8-44E7-9174-E36532DCA378}" type="datetimeFigureOut">
              <a:rPr lang="en-US" smtClean="0"/>
              <a:t>9/11/2023</a:t>
            </a:fld>
            <a:endParaRPr lang="en-US"/>
          </a:p>
        </p:txBody>
      </p:sp>
      <p:sp>
        <p:nvSpPr>
          <p:cNvPr id="6" name="Footer Placeholder 5">
            <a:extLst>
              <a:ext uri="{FF2B5EF4-FFF2-40B4-BE49-F238E27FC236}">
                <a16:creationId xmlns:a16="http://schemas.microsoft.com/office/drawing/2014/main" id="{DE98A4EA-4670-1BA0-9221-A354E9E5F3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A9A28-F248-FB9C-76F3-797F96B32B45}"/>
              </a:ext>
            </a:extLst>
          </p:cNvPr>
          <p:cNvSpPr>
            <a:spLocks noGrp="1"/>
          </p:cNvSpPr>
          <p:nvPr>
            <p:ph type="sldNum" sz="quarter" idx="12"/>
          </p:nvPr>
        </p:nvSpPr>
        <p:spPr/>
        <p:txBody>
          <a:bodyPr/>
          <a:lstStyle/>
          <a:p>
            <a:fld id="{F1B07208-5578-4615-88D0-51C566C7463C}" type="slidenum">
              <a:rPr lang="en-US" smtClean="0"/>
              <a:t>‹#›</a:t>
            </a:fld>
            <a:endParaRPr lang="en-US"/>
          </a:p>
        </p:txBody>
      </p:sp>
    </p:spTree>
    <p:extLst>
      <p:ext uri="{BB962C8B-B14F-4D97-AF65-F5344CB8AC3E}">
        <p14:creationId xmlns:p14="http://schemas.microsoft.com/office/powerpoint/2010/main" val="275334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EE1CDF-8194-52DD-0A94-9A7CD0B527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1D79B8-CC68-8E21-667A-A639C058F8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C4126-3038-C193-AB57-EEE2ABECD6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AB5FC-B7E8-44E7-9174-E36532DCA378}" type="datetimeFigureOut">
              <a:rPr lang="en-US" smtClean="0"/>
              <a:t>9/11/2023</a:t>
            </a:fld>
            <a:endParaRPr lang="en-US"/>
          </a:p>
        </p:txBody>
      </p:sp>
      <p:sp>
        <p:nvSpPr>
          <p:cNvPr id="5" name="Footer Placeholder 4">
            <a:extLst>
              <a:ext uri="{FF2B5EF4-FFF2-40B4-BE49-F238E27FC236}">
                <a16:creationId xmlns:a16="http://schemas.microsoft.com/office/drawing/2014/main" id="{D2B84884-856F-99E1-1FAE-D6AD29F13A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7C7119-3B3E-1AAA-5C5A-6C06751CF5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07208-5578-4615-88D0-51C566C7463C}" type="slidenum">
              <a:rPr lang="en-US" smtClean="0"/>
              <a:t>‹#›</a:t>
            </a:fld>
            <a:endParaRPr lang="en-US"/>
          </a:p>
        </p:txBody>
      </p:sp>
    </p:spTree>
    <p:extLst>
      <p:ext uri="{BB962C8B-B14F-4D97-AF65-F5344CB8AC3E}">
        <p14:creationId xmlns:p14="http://schemas.microsoft.com/office/powerpoint/2010/main" val="3481742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FD493D-A02A-6CA6-2FB3-352E25E720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5FDD760-B08C-8C9C-E70D-C42177B55D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B2BF3D0-2003-D705-2A9F-18F0D7ABB6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7192A-9252-404B-BDF8-B4E725C14B73}" type="datetimeFigureOut">
              <a:rPr lang="en-AU" smtClean="0"/>
              <a:t>11/09/2023</a:t>
            </a:fld>
            <a:endParaRPr lang="en-AU"/>
          </a:p>
        </p:txBody>
      </p:sp>
      <p:sp>
        <p:nvSpPr>
          <p:cNvPr id="5" name="Footer Placeholder 4">
            <a:extLst>
              <a:ext uri="{FF2B5EF4-FFF2-40B4-BE49-F238E27FC236}">
                <a16:creationId xmlns:a16="http://schemas.microsoft.com/office/drawing/2014/main" id="{FE6E9391-6E87-EEEF-7208-B866DD605B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14C588C-9D9E-F317-CB79-2A2D8907C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C9C55-8C58-4655-9C20-1E99762C7054}" type="slidenum">
              <a:rPr lang="en-AU" smtClean="0"/>
              <a:t>‹#›</a:t>
            </a:fld>
            <a:endParaRPr lang="en-AU"/>
          </a:p>
        </p:txBody>
      </p:sp>
    </p:spTree>
    <p:extLst>
      <p:ext uri="{BB962C8B-B14F-4D97-AF65-F5344CB8AC3E}">
        <p14:creationId xmlns:p14="http://schemas.microsoft.com/office/powerpoint/2010/main" val="2212492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1.xml.rels><?xml version="1.0" encoding="UTF-8" standalone="yes"?>
<Relationships xmlns="http://schemas.openxmlformats.org/package/2006/relationships"><Relationship Id="rId3" Type="http://schemas.openxmlformats.org/officeDocument/2006/relationships/hyperlink" Target="https://www.youtube.com/watch?v=3P5iL4GdjcA"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8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http://www6.austlii.edu.au/cgi-bin/viewdoc/au/legis/vic/consol_act/dbca1995275/s3.html#domestic_building_contract"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s://www.iccsafe.org/dispute-resolution"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mailto:jzakreski@iccsafe.org" TargetMode="External"/><Relationship Id="rId4" Type="http://schemas.openxmlformats.org/officeDocument/2006/relationships/hyperlink" Target="https://www.ibqc.org.au/ibqc-forum-n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25D6E73-75A3-5402-FA9C-DFFD6B3A7FBC}"/>
              </a:ext>
            </a:extLst>
          </p:cNvPr>
          <p:cNvSpPr>
            <a:spLocks noGrp="1"/>
          </p:cNvSpPr>
          <p:nvPr>
            <p:ph type="ctrTitle"/>
          </p:nvPr>
        </p:nvSpPr>
        <p:spPr>
          <a:xfrm>
            <a:off x="1524000" y="2614032"/>
            <a:ext cx="9144000" cy="1228157"/>
          </a:xfrm>
        </p:spPr>
        <p:txBody>
          <a:bodyPr>
            <a:noAutofit/>
          </a:bodyPr>
          <a:lstStyle/>
          <a:p>
            <a:r>
              <a:rPr lang="en-US" sz="4400" b="1" dirty="0"/>
              <a:t>IBQC Global Construction Dispute Resolution Conference</a:t>
            </a:r>
            <a:endParaRPr lang="en-US" sz="4400" dirty="0"/>
          </a:p>
        </p:txBody>
      </p:sp>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3836930"/>
            <a:ext cx="9144000" cy="1655762"/>
          </a:xfrm>
        </p:spPr>
        <p:txBody>
          <a:bodyPr>
            <a:normAutofit lnSpcReduction="10000"/>
          </a:bodyPr>
          <a:lstStyle/>
          <a:p>
            <a:pPr marL="0" indent="0">
              <a:buNone/>
            </a:pPr>
            <a:r>
              <a:rPr lang="en-US" sz="2400" i="1" dirty="0"/>
              <a:t>How to improve affordability and accessibility to construction dispute resolution – a global thought leadership conference</a:t>
            </a:r>
          </a:p>
          <a:p>
            <a:pPr marL="0" indent="0">
              <a:buNone/>
            </a:pPr>
            <a:endParaRPr lang="en-US" sz="2400" i="1" dirty="0"/>
          </a:p>
          <a:p>
            <a:pPr marL="0" indent="0">
              <a:buNone/>
            </a:pPr>
            <a:r>
              <a:rPr lang="en-US" sz="2400" dirty="0"/>
              <a:t>Session One, September 12, 2023, 8 a.m. GMT</a:t>
            </a:r>
          </a:p>
          <a:p>
            <a:endParaRPr lang="en-US" dirty="0"/>
          </a:p>
        </p:txBody>
      </p:sp>
    </p:spTree>
    <p:extLst>
      <p:ext uri="{BB962C8B-B14F-4D97-AF65-F5344CB8AC3E}">
        <p14:creationId xmlns:p14="http://schemas.microsoft.com/office/powerpoint/2010/main" val="387358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Triangle 2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B75F04-06B7-67F1-07A2-F22BA6003A92}"/>
              </a:ext>
            </a:extLst>
          </p:cNvPr>
          <p:cNvSpPr>
            <a:spLocks noGrp="1"/>
          </p:cNvSpPr>
          <p:nvPr>
            <p:ph type="title"/>
          </p:nvPr>
        </p:nvSpPr>
        <p:spPr>
          <a:xfrm>
            <a:off x="1123356" y="1188637"/>
            <a:ext cx="9984615" cy="701123"/>
          </a:xfrm>
        </p:spPr>
        <p:txBody>
          <a:bodyPr>
            <a:normAutofit fontScale="90000"/>
          </a:bodyPr>
          <a:lstStyle/>
          <a:p>
            <a:pPr algn="ctr"/>
            <a:r>
              <a:rPr lang="en-AU" sz="4900" b="1" dirty="0" err="1"/>
              <a:t>Expertises</a:t>
            </a:r>
            <a:r>
              <a:rPr lang="en-AU" sz="4900" b="1" dirty="0"/>
              <a:t> of institution </a:t>
            </a:r>
            <a:r>
              <a:rPr lang="en-AU" sz="6000" dirty="0"/>
              <a:t>	</a:t>
            </a:r>
          </a:p>
        </p:txBody>
      </p:sp>
      <p:pic>
        <p:nvPicPr>
          <p:cNvPr id="6" name="Picture 5">
            <a:extLst>
              <a:ext uri="{FF2B5EF4-FFF2-40B4-BE49-F238E27FC236}">
                <a16:creationId xmlns:a16="http://schemas.microsoft.com/office/drawing/2014/main" id="{D1465CD2-C0AA-9232-3B17-6880ABCCC497}"/>
              </a:ext>
            </a:extLst>
          </p:cNvPr>
          <p:cNvPicPr>
            <a:picLocks noChangeAspect="1"/>
          </p:cNvPicPr>
          <p:nvPr/>
        </p:nvPicPr>
        <p:blipFill>
          <a:blip r:embed="rId2"/>
          <a:stretch>
            <a:fillRect/>
          </a:stretch>
        </p:blipFill>
        <p:spPr>
          <a:xfrm>
            <a:off x="1123357" y="3761591"/>
            <a:ext cx="3533985" cy="1241670"/>
          </a:xfrm>
          <a:prstGeom prst="rect">
            <a:avLst/>
          </a:prstGeom>
        </p:spPr>
      </p:pic>
      <p:sp>
        <p:nvSpPr>
          <p:cNvPr id="3" name="Content Placeholder 2">
            <a:extLst>
              <a:ext uri="{FF2B5EF4-FFF2-40B4-BE49-F238E27FC236}">
                <a16:creationId xmlns:a16="http://schemas.microsoft.com/office/drawing/2014/main" id="{CEACD2AE-B8AA-49EA-56C2-65607E5A02EE}"/>
              </a:ext>
            </a:extLst>
          </p:cNvPr>
          <p:cNvSpPr>
            <a:spLocks noGrp="1"/>
          </p:cNvSpPr>
          <p:nvPr>
            <p:ph idx="1"/>
          </p:nvPr>
        </p:nvSpPr>
        <p:spPr>
          <a:xfrm>
            <a:off x="4968240" y="2048256"/>
            <a:ext cx="6100403" cy="3681984"/>
          </a:xfrm>
        </p:spPr>
        <p:txBody>
          <a:bodyPr anchor="t">
            <a:noAutofit/>
          </a:bodyPr>
          <a:lstStyle/>
          <a:p>
            <a:r>
              <a:rPr lang="en-AU" sz="2400" dirty="0"/>
              <a:t>The </a:t>
            </a:r>
            <a:r>
              <a:rPr lang="en-AU" sz="2400" dirty="0" err="1"/>
              <a:t>expertises</a:t>
            </a:r>
            <a:r>
              <a:rPr lang="en-AU" sz="2400" dirty="0"/>
              <a:t> of the construction dispute resolution institution include:</a:t>
            </a:r>
          </a:p>
          <a:p>
            <a:pPr lvl="1"/>
            <a:r>
              <a:rPr lang="en-AU" dirty="0"/>
              <a:t>contributory expertise</a:t>
            </a:r>
          </a:p>
          <a:p>
            <a:pPr lvl="1"/>
            <a:r>
              <a:rPr lang="en-AU" dirty="0"/>
              <a:t>interactional expertise</a:t>
            </a:r>
          </a:p>
          <a:p>
            <a:r>
              <a:rPr lang="en-AU" sz="2400" dirty="0"/>
              <a:t>Contributory expertise refers to legal expertise – the skills, knowledge and experience needed to contribute to the application and development of the law. </a:t>
            </a:r>
          </a:p>
          <a:p>
            <a:r>
              <a:rPr lang="en-AU" sz="2400" dirty="0"/>
              <a:t>Contributory expertise in building and construction law is specialised legal expertise.</a:t>
            </a:r>
          </a:p>
        </p:txBody>
      </p:sp>
    </p:spTree>
    <p:extLst>
      <p:ext uri="{BB962C8B-B14F-4D97-AF65-F5344CB8AC3E}">
        <p14:creationId xmlns:p14="http://schemas.microsoft.com/office/powerpoint/2010/main" val="3557855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4F9A12-D541-633F-1115-E175FA218124}"/>
              </a:ext>
            </a:extLst>
          </p:cNvPr>
          <p:cNvSpPr>
            <a:spLocks noGrp="1"/>
          </p:cNvSpPr>
          <p:nvPr>
            <p:ph type="ctrTitle"/>
          </p:nvPr>
        </p:nvSpPr>
        <p:spPr>
          <a:xfrm>
            <a:off x="1075767" y="1188637"/>
            <a:ext cx="2988234" cy="2916003"/>
          </a:xfrm>
        </p:spPr>
        <p:txBody>
          <a:bodyPr vert="horz" lIns="91440" tIns="45720" rIns="91440" bIns="45720" rtlCol="0" anchor="ctr">
            <a:normAutofit/>
          </a:bodyPr>
          <a:lstStyle/>
          <a:p>
            <a:r>
              <a:rPr lang="en-US" sz="4400" b="1" kern="1200" dirty="0" err="1">
                <a:solidFill>
                  <a:schemeClr val="tx1"/>
                </a:solidFill>
                <a:latin typeface="+mj-lt"/>
                <a:ea typeface="+mj-ea"/>
                <a:cs typeface="+mj-cs"/>
              </a:rPr>
              <a:t>Expertises</a:t>
            </a:r>
            <a:r>
              <a:rPr lang="en-US" sz="4400" b="1" kern="1200" dirty="0">
                <a:solidFill>
                  <a:schemeClr val="tx1"/>
                </a:solidFill>
                <a:latin typeface="+mj-lt"/>
                <a:ea typeface="+mj-ea"/>
                <a:cs typeface="+mj-cs"/>
              </a:rPr>
              <a:t> of institution</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22312C5-B17A-D3E5-3DF1-4E01F6AF6CC5}"/>
              </a:ext>
            </a:extLst>
          </p:cNvPr>
          <p:cNvSpPr>
            <a:spLocks noGrp="1"/>
          </p:cNvSpPr>
          <p:nvPr>
            <p:ph type="subTitle" idx="1"/>
          </p:nvPr>
        </p:nvSpPr>
        <p:spPr>
          <a:xfrm>
            <a:off x="5255259" y="1648870"/>
            <a:ext cx="6077203" cy="4355690"/>
          </a:xfrm>
        </p:spPr>
        <p:txBody>
          <a:bodyPr vert="horz" lIns="91440" tIns="45720" rIns="91440" bIns="45720" rtlCol="0" anchor="ctr">
            <a:normAutofit/>
          </a:bodyPr>
          <a:lstStyle/>
          <a:p>
            <a:pPr marL="342900" indent="-228600" algn="l">
              <a:buFont typeface="Arial" panose="020B0604020202020204" pitchFamily="34" charset="0"/>
              <a:buChar char="•"/>
            </a:pPr>
            <a:r>
              <a:rPr lang="en-US" dirty="0"/>
              <a:t>Interactional expertise refers to the need to interact with other disciplines of relevance to construction disputes, including building, engineering and architecture.</a:t>
            </a:r>
          </a:p>
          <a:p>
            <a:pPr marL="342900" indent="-228600" algn="l">
              <a:buFont typeface="Arial" panose="020B0604020202020204" pitchFamily="34" charset="0"/>
              <a:buChar char="•"/>
            </a:pPr>
            <a:r>
              <a:rPr lang="en-US" dirty="0"/>
              <a:t>Interactional expertise assists the institution to understand and resolve the real issues involved in construction disputes.</a:t>
            </a:r>
          </a:p>
          <a:p>
            <a:pPr marL="342900" indent="-228600" algn="l">
              <a:buFont typeface="Arial" panose="020B0604020202020204" pitchFamily="34" charset="0"/>
              <a:buChar char="•"/>
            </a:pPr>
            <a:r>
              <a:rPr lang="en-US" dirty="0"/>
              <a:t>The institutional design can incorporate both </a:t>
            </a:r>
            <a:r>
              <a:rPr lang="en-US" dirty="0" err="1"/>
              <a:t>expertises</a:t>
            </a:r>
            <a:r>
              <a:rPr lang="en-US" dirty="0"/>
              <a:t> by providing for two types of specialist decision-makers – lawyers and technical experts.</a:t>
            </a:r>
          </a:p>
          <a:p>
            <a:pPr marL="342900" indent="-228600" algn="l">
              <a:buFont typeface="Arial" panose="020B0604020202020204" pitchFamily="34" charset="0"/>
              <a:buChar char="•"/>
            </a:pPr>
            <a:endParaRPr lang="en-US" sz="1700" dirty="0"/>
          </a:p>
          <a:p>
            <a:pPr indent="-228600" algn="l">
              <a:buFont typeface="Arial" panose="020B0604020202020204" pitchFamily="34" charset="0"/>
              <a:buChar char="•"/>
            </a:pPr>
            <a:endParaRPr lang="en-US" sz="1700" dirty="0"/>
          </a:p>
        </p:txBody>
      </p:sp>
    </p:spTree>
    <p:extLst>
      <p:ext uri="{BB962C8B-B14F-4D97-AF65-F5344CB8AC3E}">
        <p14:creationId xmlns:p14="http://schemas.microsoft.com/office/powerpoint/2010/main" val="3710917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3" name="Rectangle 412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9C035C-D8CA-BB3F-3F2F-0BEEED9D9196}"/>
              </a:ext>
            </a:extLst>
          </p:cNvPr>
          <p:cNvSpPr>
            <a:spLocks noGrp="1"/>
          </p:cNvSpPr>
          <p:nvPr>
            <p:ph type="title"/>
          </p:nvPr>
        </p:nvSpPr>
        <p:spPr>
          <a:xfrm>
            <a:off x="645414" y="721837"/>
            <a:ext cx="6471411" cy="816187"/>
          </a:xfrm>
        </p:spPr>
        <p:txBody>
          <a:bodyPr anchor="b">
            <a:noAutofit/>
          </a:bodyPr>
          <a:lstStyle/>
          <a:p>
            <a:pPr algn="ctr"/>
            <a:r>
              <a:rPr lang="en-AU" dirty="0"/>
              <a:t>Dispute resolution mechanisms</a:t>
            </a:r>
          </a:p>
        </p:txBody>
      </p:sp>
      <p:sp>
        <p:nvSpPr>
          <p:cNvPr id="3" name="Content Placeholder 2">
            <a:extLst>
              <a:ext uri="{FF2B5EF4-FFF2-40B4-BE49-F238E27FC236}">
                <a16:creationId xmlns:a16="http://schemas.microsoft.com/office/drawing/2014/main" id="{23537821-3B37-4712-C05C-635F4BF7AF60}"/>
              </a:ext>
            </a:extLst>
          </p:cNvPr>
          <p:cNvSpPr>
            <a:spLocks noGrp="1"/>
          </p:cNvSpPr>
          <p:nvPr>
            <p:ph idx="1"/>
          </p:nvPr>
        </p:nvSpPr>
        <p:spPr>
          <a:xfrm>
            <a:off x="362373" y="1703921"/>
            <a:ext cx="7037494" cy="4580089"/>
          </a:xfrm>
        </p:spPr>
        <p:txBody>
          <a:bodyPr anchor="t">
            <a:noAutofit/>
          </a:bodyPr>
          <a:lstStyle/>
          <a:p>
            <a:r>
              <a:rPr lang="en-AU" sz="2300" dirty="0"/>
              <a:t>Institutional competence includes the dispute resolution mechanisms the institution can use to resolve disputes.</a:t>
            </a:r>
          </a:p>
          <a:p>
            <a:r>
              <a:rPr lang="en-AU" sz="2300" dirty="0"/>
              <a:t>The dispute resolution mechanisms include:</a:t>
            </a:r>
          </a:p>
          <a:p>
            <a:pPr lvl="1"/>
            <a:r>
              <a:rPr lang="en-AU" sz="2300" dirty="0"/>
              <a:t>adjudicative (non-consensual) mechanism </a:t>
            </a:r>
          </a:p>
          <a:p>
            <a:pPr lvl="1"/>
            <a:r>
              <a:rPr lang="en-AU" sz="2300" dirty="0"/>
              <a:t>consensual mechanisms such as mediation and conciliation </a:t>
            </a:r>
          </a:p>
          <a:p>
            <a:pPr lvl="1"/>
            <a:r>
              <a:rPr lang="en-AU" sz="2300" dirty="0"/>
              <a:t>hybrid mechanism such as med-arb or arb-med.</a:t>
            </a:r>
          </a:p>
          <a:p>
            <a:r>
              <a:rPr lang="en-AU" sz="2300" dirty="0"/>
              <a:t>Institutional expertise includes having members of the institution with expertise in the use of different dispute resolution mechanisms:</a:t>
            </a:r>
          </a:p>
          <a:p>
            <a:pPr lvl="1"/>
            <a:r>
              <a:rPr lang="en-AU" sz="2300" dirty="0"/>
              <a:t>legal members for adjudication </a:t>
            </a:r>
          </a:p>
          <a:p>
            <a:pPr lvl="1"/>
            <a:r>
              <a:rPr lang="en-AU" sz="2300" dirty="0"/>
              <a:t>technical members for conciliation and mediation.</a:t>
            </a:r>
          </a:p>
        </p:txBody>
      </p:sp>
      <p:sp>
        <p:nvSpPr>
          <p:cNvPr id="4125" name="Rectangle 412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27" name="Rectangle 412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29" name="Rectangle 412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31" name="Rectangle 413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098" name="Picture 2" descr="A BRIEF INTRODUCTION TO MECHANISM DESIGN, PART 1">
            <a:extLst>
              <a:ext uri="{FF2B5EF4-FFF2-40B4-BE49-F238E27FC236}">
                <a16:creationId xmlns:a16="http://schemas.microsoft.com/office/drawing/2014/main" id="{18D1D1D7-8B97-C055-7416-BFCDA20516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35" r="18677" b="1"/>
          <a:stretch/>
        </p:blipFill>
        <p:spPr bwMode="auto">
          <a:xfrm>
            <a:off x="7564270" y="1381315"/>
            <a:ext cx="4170530" cy="416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80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CEB20-250B-68F1-7560-F4EA3ACD4CC7}"/>
              </a:ext>
            </a:extLst>
          </p:cNvPr>
          <p:cNvSpPr>
            <a:spLocks noGrp="1"/>
          </p:cNvSpPr>
          <p:nvPr>
            <p:ph type="title"/>
          </p:nvPr>
        </p:nvSpPr>
        <p:spPr>
          <a:xfrm>
            <a:off x="761840" y="1030229"/>
            <a:ext cx="4544762" cy="1509220"/>
          </a:xfrm>
        </p:spPr>
        <p:txBody>
          <a:bodyPr anchor="t">
            <a:noAutofit/>
          </a:bodyPr>
          <a:lstStyle/>
          <a:p>
            <a:pPr algn="ctr"/>
            <a:r>
              <a:rPr lang="en-AU" dirty="0"/>
              <a:t>Appropriate dispute resolution	</a:t>
            </a:r>
          </a:p>
        </p:txBody>
      </p:sp>
      <p:cxnSp>
        <p:nvCxnSpPr>
          <p:cNvPr id="5133" name="Straight Connector 512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7BC511-A213-4009-A0BE-51D54EC78CAC}"/>
              </a:ext>
            </a:extLst>
          </p:cNvPr>
          <p:cNvSpPr>
            <a:spLocks noGrp="1"/>
          </p:cNvSpPr>
          <p:nvPr>
            <p:ph idx="1"/>
          </p:nvPr>
        </p:nvSpPr>
        <p:spPr>
          <a:xfrm>
            <a:off x="761840" y="2551176"/>
            <a:ext cx="4544762" cy="3602935"/>
          </a:xfrm>
        </p:spPr>
        <p:txBody>
          <a:bodyPr>
            <a:normAutofit/>
          </a:bodyPr>
          <a:lstStyle/>
          <a:p>
            <a:r>
              <a:rPr lang="en-AU" sz="2400" dirty="0"/>
              <a:t>Appropriate dispute resolution involves matching the forum to the fuss:</a:t>
            </a:r>
          </a:p>
          <a:p>
            <a:pPr lvl="1"/>
            <a:r>
              <a:rPr lang="en-AU" b="1" dirty="0"/>
              <a:t>forum</a:t>
            </a:r>
            <a:r>
              <a:rPr lang="en-AU" dirty="0"/>
              <a:t>: the dispute resolution mechanism </a:t>
            </a:r>
          </a:p>
          <a:p>
            <a:pPr lvl="1"/>
            <a:r>
              <a:rPr lang="en-AU" b="1" dirty="0"/>
              <a:t>fuss</a:t>
            </a:r>
            <a:r>
              <a:rPr lang="en-AU" dirty="0"/>
              <a:t>: the individual dispute.</a:t>
            </a:r>
          </a:p>
          <a:p>
            <a:pPr marL="457200" lvl="1" indent="0">
              <a:buNone/>
            </a:pPr>
            <a:endParaRPr lang="en-AU" sz="2000" dirty="0"/>
          </a:p>
        </p:txBody>
      </p:sp>
      <p:pic>
        <p:nvPicPr>
          <p:cNvPr id="5122" name="Picture 2" descr="Dispute Resolution And Its Types">
            <a:extLst>
              <a:ext uri="{FF2B5EF4-FFF2-40B4-BE49-F238E27FC236}">
                <a16:creationId xmlns:a16="http://schemas.microsoft.com/office/drawing/2014/main" id="{CC94AC8F-7F45-4990-37C1-320C7B3F6A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82748" y="1929568"/>
            <a:ext cx="5334160" cy="3000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91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81" name="Rectangle 6180">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A0BC09-9104-40A7-3740-C9D7824685C0}"/>
              </a:ext>
            </a:extLst>
          </p:cNvPr>
          <p:cNvSpPr>
            <a:spLocks noGrp="1"/>
          </p:cNvSpPr>
          <p:nvPr>
            <p:ph type="title"/>
          </p:nvPr>
        </p:nvSpPr>
        <p:spPr>
          <a:xfrm>
            <a:off x="838200" y="365125"/>
            <a:ext cx="10515600" cy="1325563"/>
          </a:xfrm>
        </p:spPr>
        <p:txBody>
          <a:bodyPr>
            <a:normAutofit/>
          </a:bodyPr>
          <a:lstStyle/>
          <a:p>
            <a:r>
              <a:rPr lang="en-AU" dirty="0"/>
              <a:t>Multi-door courthouse</a:t>
            </a:r>
          </a:p>
        </p:txBody>
      </p:sp>
      <p:sp>
        <p:nvSpPr>
          <p:cNvPr id="3" name="Content Placeholder 2">
            <a:extLst>
              <a:ext uri="{FF2B5EF4-FFF2-40B4-BE49-F238E27FC236}">
                <a16:creationId xmlns:a16="http://schemas.microsoft.com/office/drawing/2014/main" id="{E231BC28-6AF1-04F4-B7D4-85781BA8F596}"/>
              </a:ext>
            </a:extLst>
          </p:cNvPr>
          <p:cNvSpPr>
            <a:spLocks noGrp="1"/>
          </p:cNvSpPr>
          <p:nvPr>
            <p:ph idx="1"/>
          </p:nvPr>
        </p:nvSpPr>
        <p:spPr>
          <a:xfrm>
            <a:off x="838201" y="2013625"/>
            <a:ext cx="4614759" cy="4163337"/>
          </a:xfrm>
        </p:spPr>
        <p:txBody>
          <a:bodyPr>
            <a:normAutofit/>
          </a:bodyPr>
          <a:lstStyle/>
          <a:p>
            <a:r>
              <a:rPr lang="en-AU" sz="2200" dirty="0"/>
              <a:t>The institutional design can provide for a multi-door courthouse. </a:t>
            </a:r>
          </a:p>
          <a:p>
            <a:r>
              <a:rPr lang="en-AU" sz="2200" dirty="0"/>
              <a:t>This is a dispute resolution centre offering a variety of dispute resolution mechanisms and matching the appropriate mechanism (the forum) to the individual dispute (the fuss).</a:t>
            </a:r>
          </a:p>
        </p:txBody>
      </p:sp>
      <p:pic>
        <p:nvPicPr>
          <p:cNvPr id="1026" name="Picture 2">
            <a:extLst>
              <a:ext uri="{FF2B5EF4-FFF2-40B4-BE49-F238E27FC236}">
                <a16:creationId xmlns:a16="http://schemas.microsoft.com/office/drawing/2014/main" id="{3A66B286-33D5-C72E-0D81-669DB6000E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95" r="5878" b="1"/>
          <a:stretch/>
        </p:blipFill>
        <p:spPr bwMode="auto">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67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0B2827-9BA5-10C6-B37A-4B2CB74C3DBF}"/>
              </a:ext>
            </a:extLst>
          </p:cNvPr>
          <p:cNvSpPr>
            <a:spLocks noGrp="1"/>
          </p:cNvSpPr>
          <p:nvPr>
            <p:ph type="title"/>
          </p:nvPr>
        </p:nvSpPr>
        <p:spPr>
          <a:xfrm>
            <a:off x="597408" y="609600"/>
            <a:ext cx="7997952" cy="785707"/>
          </a:xfrm>
        </p:spPr>
        <p:txBody>
          <a:bodyPr>
            <a:normAutofit/>
          </a:bodyPr>
          <a:lstStyle/>
          <a:p>
            <a:pPr algn="ctr"/>
            <a:r>
              <a:rPr lang="en-AU" dirty="0"/>
              <a:t>The case management process</a:t>
            </a:r>
          </a:p>
        </p:txBody>
      </p:sp>
      <p:sp>
        <p:nvSpPr>
          <p:cNvPr id="7177" name="Freeform: Shape 7176">
            <a:extLst>
              <a:ext uri="{FF2B5EF4-FFF2-40B4-BE49-F238E27FC236}">
                <a16:creationId xmlns:a16="http://schemas.microsoft.com/office/drawing/2014/main" id="{C1657055-16FE-41A2-B207-7880F6DCA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9924" y="2"/>
            <a:ext cx="7602076" cy="470844"/>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90F2C68-F32D-630A-ADB2-AF316C10945A}"/>
              </a:ext>
            </a:extLst>
          </p:cNvPr>
          <p:cNvSpPr>
            <a:spLocks noGrp="1"/>
          </p:cNvSpPr>
          <p:nvPr>
            <p:ph idx="1"/>
          </p:nvPr>
        </p:nvSpPr>
        <p:spPr>
          <a:xfrm>
            <a:off x="990236" y="1606853"/>
            <a:ext cx="6361540" cy="3777207"/>
          </a:xfrm>
        </p:spPr>
        <p:txBody>
          <a:bodyPr>
            <a:noAutofit/>
          </a:bodyPr>
          <a:lstStyle/>
          <a:p>
            <a:r>
              <a:rPr lang="en-AU" sz="2400" dirty="0"/>
              <a:t>The institutional design should provide for case management of construction disputes from filing to finalisation.</a:t>
            </a:r>
          </a:p>
          <a:p>
            <a:r>
              <a:rPr lang="en-AU" sz="2400" dirty="0"/>
              <a:t>The overriding purpose is to facilitate the just, quick and cheap resolution of the real issues involved in the dispute.</a:t>
            </a:r>
          </a:p>
          <a:p>
            <a:r>
              <a:rPr lang="en-AU" sz="2400" dirty="0"/>
              <a:t>The case management process should be:</a:t>
            </a:r>
          </a:p>
          <a:p>
            <a:pPr lvl="1"/>
            <a:r>
              <a:rPr lang="en-AU" dirty="0"/>
              <a:t>simple;</a:t>
            </a:r>
          </a:p>
          <a:p>
            <a:pPr lvl="1"/>
            <a:r>
              <a:rPr lang="en-AU" dirty="0"/>
              <a:t>relevant and proportional; and</a:t>
            </a:r>
          </a:p>
          <a:p>
            <a:pPr lvl="1"/>
            <a:r>
              <a:rPr lang="en-AU" dirty="0"/>
              <a:t>efficient and effective.</a:t>
            </a:r>
          </a:p>
          <a:p>
            <a:r>
              <a:rPr lang="en-AU" sz="2400" dirty="0"/>
              <a:t>This involves differential case management – tailoring the case management directions to fit the individual dispute.</a:t>
            </a:r>
          </a:p>
        </p:txBody>
      </p:sp>
      <p:sp>
        <p:nvSpPr>
          <p:cNvPr id="7179" name="Freeform: Shape 7178">
            <a:extLst>
              <a:ext uri="{FF2B5EF4-FFF2-40B4-BE49-F238E27FC236}">
                <a16:creationId xmlns:a16="http://schemas.microsoft.com/office/drawing/2014/main" id="{F3BD3BB9-3CB5-4253-A27D-6B7904723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9827"/>
            <a:ext cx="10680562" cy="1078174"/>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What is Case Management and Why Is HR Case Management Training So Important?">
            <a:extLst>
              <a:ext uri="{FF2B5EF4-FFF2-40B4-BE49-F238E27FC236}">
                <a16:creationId xmlns:a16="http://schemas.microsoft.com/office/drawing/2014/main" id="{779F036B-75A9-D987-2446-8C36781C1C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87831" y="2564970"/>
            <a:ext cx="4116523" cy="2006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708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813B05-E804-7EA7-8A88-48B28B56024D}"/>
              </a:ext>
            </a:extLst>
          </p:cNvPr>
          <p:cNvSpPr>
            <a:spLocks noGrp="1"/>
          </p:cNvSpPr>
          <p:nvPr>
            <p:ph type="title"/>
          </p:nvPr>
        </p:nvSpPr>
        <p:spPr>
          <a:xfrm>
            <a:off x="838200" y="365125"/>
            <a:ext cx="5393361" cy="1325563"/>
          </a:xfrm>
        </p:spPr>
        <p:txBody>
          <a:bodyPr>
            <a:normAutofit/>
          </a:bodyPr>
          <a:lstStyle/>
          <a:p>
            <a:r>
              <a:rPr lang="en-AU" dirty="0"/>
              <a:t>IBQC Good Practice Guidelines</a:t>
            </a:r>
          </a:p>
        </p:txBody>
      </p:sp>
      <p:sp>
        <p:nvSpPr>
          <p:cNvPr id="8201" name="Freeform: Shape 820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959865D-4CBE-ED0E-D069-58ECFD4BB2CF}"/>
              </a:ext>
            </a:extLst>
          </p:cNvPr>
          <p:cNvSpPr>
            <a:spLocks noGrp="1"/>
          </p:cNvSpPr>
          <p:nvPr>
            <p:ph idx="1"/>
          </p:nvPr>
        </p:nvSpPr>
        <p:spPr>
          <a:xfrm>
            <a:off x="838200" y="1825625"/>
            <a:ext cx="5684519" cy="4351338"/>
          </a:xfrm>
        </p:spPr>
        <p:txBody>
          <a:bodyPr>
            <a:normAutofit/>
          </a:bodyPr>
          <a:lstStyle/>
          <a:p>
            <a:r>
              <a:rPr lang="en-AU" dirty="0"/>
              <a:t>The IBQC Good Practice Guidelines for the Development of Construction Dispute Resolution Tribunals and Decision-Making Institutions assist in the design of the dispute resolution institution, mechanisms and case management process to facilitate access to justice for all in construction disputes. </a:t>
            </a:r>
          </a:p>
        </p:txBody>
      </p:sp>
      <p:sp>
        <p:nvSpPr>
          <p:cNvPr id="8203" name="Oval 820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descr="Good Practice Guidelines and Principles for the Development of Building  Regulations in Low Income Countries">
            <a:extLst>
              <a:ext uri="{FF2B5EF4-FFF2-40B4-BE49-F238E27FC236}">
                <a16:creationId xmlns:a16="http://schemas.microsoft.com/office/drawing/2014/main" id="{6DA4CE09-BE02-2A75-8E7D-AB13F0A409B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87184" y="2329195"/>
            <a:ext cx="3781051" cy="1555632"/>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8205" name="Freeform: Shape 820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207" name="Straight Connector 820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209" name="Freeform: Shape 820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1" name="Freeform: Shape 821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13" name="Freeform: Shape 821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532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2491273"/>
            <a:ext cx="9144000" cy="2055560"/>
          </a:xfrm>
        </p:spPr>
        <p:txBody>
          <a:bodyPr>
            <a:normAutofit fontScale="85000" lnSpcReduction="10000"/>
          </a:bodyPr>
          <a:lstStyle/>
          <a:p>
            <a:endParaRPr lang="en-US" dirty="0"/>
          </a:p>
          <a:p>
            <a:endParaRPr lang="en-US" sz="3200" b="1" dirty="0"/>
          </a:p>
          <a:p>
            <a:r>
              <a:rPr lang="en-US" sz="3200" b="1" dirty="0"/>
              <a:t>Introducing Adjunct Professor Kim Lovegrove MSE RML</a:t>
            </a:r>
          </a:p>
          <a:p>
            <a:r>
              <a:rPr lang="en-US" sz="2800" b="0" i="0" dirty="0">
                <a:solidFill>
                  <a:srgbClr val="231F20"/>
                </a:solidFill>
                <a:effectLst/>
              </a:rPr>
              <a:t>Lovegrove &amp; Cotton – Construction and Planning Lawyers Australia, Chair of the IBQC, past Senior Law Reform Consultant to the World Bank</a:t>
            </a:r>
            <a:endParaRPr lang="en-US" sz="2800" b="1" dirty="0"/>
          </a:p>
          <a:p>
            <a:endParaRPr lang="en-US" dirty="0"/>
          </a:p>
        </p:txBody>
      </p:sp>
    </p:spTree>
    <p:extLst>
      <p:ext uri="{BB962C8B-B14F-4D97-AF65-F5344CB8AC3E}">
        <p14:creationId xmlns:p14="http://schemas.microsoft.com/office/powerpoint/2010/main" val="2959427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778776-9E48-1867-8B35-A05237AAA828}"/>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E36BEB3-A551-5662-5520-9B766C94481C}"/>
              </a:ext>
            </a:extLst>
          </p:cNvPr>
          <p:cNvSpPr>
            <a:spLocks noGrp="1"/>
          </p:cNvSpPr>
          <p:nvPr>
            <p:ph type="ctrTitle"/>
          </p:nvPr>
        </p:nvSpPr>
        <p:spPr>
          <a:xfrm>
            <a:off x="1023457" y="2088859"/>
            <a:ext cx="10475739" cy="4286774"/>
          </a:xfrm>
        </p:spPr>
        <p:txBody>
          <a:bodyPr>
            <a:normAutofit/>
          </a:bodyPr>
          <a:lstStyle/>
          <a:p>
            <a:pPr algn="l"/>
            <a:r>
              <a:rPr lang="en-GB" sz="3200" b="1" dirty="0">
                <a:latin typeface="+mn-lt"/>
              </a:rPr>
              <a:t>Ways</a:t>
            </a:r>
            <a:r>
              <a:rPr lang="en-GB" sz="3200" b="1" i="0" u="none" strike="noStrike" dirty="0">
                <a:effectLst/>
                <a:latin typeface="+mn-lt"/>
              </a:rPr>
              <a:t> to Improve Efficiencies and Generate Cost Savings </a:t>
            </a:r>
            <a:r>
              <a:rPr lang="en-GB" sz="3200" b="1" dirty="0">
                <a:latin typeface="+mn-lt"/>
              </a:rPr>
              <a:t>in </a:t>
            </a:r>
            <a:r>
              <a:rPr lang="en-GB" sz="3200" b="1" i="0" u="none" strike="noStrike" dirty="0">
                <a:effectLst/>
                <a:latin typeface="+mn-lt"/>
              </a:rPr>
              <a:t>Construction Dispute Resolution </a:t>
            </a:r>
            <a:r>
              <a:rPr lang="en-GB" sz="3200" b="1" dirty="0">
                <a:latin typeface="+mn-lt"/>
              </a:rPr>
              <a:t>Theatres</a:t>
            </a:r>
            <a:br>
              <a:rPr lang="en-GB" sz="3200" b="1" dirty="0">
                <a:latin typeface="+mn-lt"/>
              </a:rPr>
            </a:br>
            <a:br>
              <a:rPr lang="en-GB" sz="1800" b="1" dirty="0">
                <a:latin typeface="+mn-lt"/>
              </a:rPr>
            </a:br>
            <a:r>
              <a:rPr lang="en-GB" sz="3200" b="1" dirty="0">
                <a:latin typeface="+mn-lt"/>
              </a:rPr>
              <a:t>An IBQC Conference</a:t>
            </a:r>
            <a:br>
              <a:rPr lang="en-GB" sz="3200" b="1" dirty="0">
                <a:latin typeface="+mn-lt"/>
              </a:rPr>
            </a:br>
            <a:br>
              <a:rPr lang="en-GB" sz="1200" b="1" dirty="0">
                <a:latin typeface="+mn-lt"/>
              </a:rPr>
            </a:br>
            <a:br>
              <a:rPr lang="en-GB" sz="1200" b="1" dirty="0">
                <a:latin typeface="+mn-lt"/>
              </a:rPr>
            </a:br>
            <a:r>
              <a:rPr lang="en-GB" sz="2400" b="0" i="0" dirty="0">
                <a:effectLst/>
                <a:latin typeface="+mn-lt"/>
              </a:rPr>
              <a:t>Some insights on ways by which construction dispute resolution systems can improve, derived from advice given on the writer’s various law reform deployments in Japan, Africa and China.</a:t>
            </a:r>
            <a:br>
              <a:rPr lang="en-GB" sz="4800" b="0" i="0" u="none" strike="noStrike" dirty="0">
                <a:solidFill>
                  <a:srgbClr val="0471BB"/>
                </a:solidFill>
                <a:effectLst/>
                <a:latin typeface="Roboto Slab" pitchFamily="2" charset="0"/>
              </a:rPr>
            </a:br>
            <a:endParaRPr lang="en-AU" sz="4600" dirty="0"/>
          </a:p>
        </p:txBody>
      </p:sp>
    </p:spTree>
    <p:extLst>
      <p:ext uri="{BB962C8B-B14F-4D97-AF65-F5344CB8AC3E}">
        <p14:creationId xmlns:p14="http://schemas.microsoft.com/office/powerpoint/2010/main" val="1108710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normAutofit/>
          </a:bodyPr>
          <a:lstStyle/>
          <a:p>
            <a:r>
              <a:rPr lang="en-AU" i="1" dirty="0">
                <a:solidFill>
                  <a:srgbClr val="0070C0"/>
                </a:solidFill>
              </a:rPr>
              <a:t>The Construction Index: Claims and Disputes Plague Projects</a:t>
            </a: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838200" y="2023671"/>
            <a:ext cx="10515600" cy="4153291"/>
          </a:xfrm>
        </p:spPr>
        <p:txBody>
          <a:bodyPr>
            <a:normAutofit/>
          </a:bodyPr>
          <a:lstStyle/>
          <a:p>
            <a:r>
              <a:rPr lang="en-GB" dirty="0"/>
              <a:t>Claims advisory and dispute resolution experts HKA investigated claims and disputes on 1,602 projects in 100 countries for it’s 2022 annual Crux Insight report. The combined value of the projects investigated exceeds US$2 trillion (roughly £1.7 trillion). </a:t>
            </a:r>
          </a:p>
          <a:p>
            <a:r>
              <a:rPr lang="en-GB" dirty="0"/>
              <a:t>Total claims analysed in the report exceeded US$80 billion in value, while the cumulative overruns add up to 840 years. [1]</a:t>
            </a:r>
          </a:p>
          <a:p>
            <a:endParaRPr lang="en-GB" dirty="0"/>
          </a:p>
          <a:p>
            <a:endParaRPr lang="en-AU" dirty="0"/>
          </a:p>
          <a:p>
            <a:endParaRPr lang="en-AU" dirty="0"/>
          </a:p>
          <a:p>
            <a:endParaRPr lang="en-AU" dirty="0"/>
          </a:p>
          <a:p>
            <a:endParaRPr lang="en-AU" dirty="0"/>
          </a:p>
        </p:txBody>
      </p:sp>
      <p:pic>
        <p:nvPicPr>
          <p:cNvPr id="6" name="Picture 5" descr="A shovel full of money&#10;&#10;Description automatically generated">
            <a:extLst>
              <a:ext uri="{FF2B5EF4-FFF2-40B4-BE49-F238E27FC236}">
                <a16:creationId xmlns:a16="http://schemas.microsoft.com/office/drawing/2014/main" id="{69CC4D1F-B004-FDBA-7AD1-3BE4ABCCE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1511" y="4509706"/>
            <a:ext cx="3368977" cy="2247108"/>
          </a:xfrm>
          <a:prstGeom prst="rect">
            <a:avLst/>
          </a:prstGeom>
        </p:spPr>
      </p:pic>
      <p:pic>
        <p:nvPicPr>
          <p:cNvPr id="4" name="Picture 3" descr="A close-up of a construction company logo&#10;&#10;Description automatically generated">
            <a:extLst>
              <a:ext uri="{FF2B5EF4-FFF2-40B4-BE49-F238E27FC236}">
                <a16:creationId xmlns:a16="http://schemas.microsoft.com/office/drawing/2014/main" id="{3F5F8BA9-B16E-CBE2-2EF5-2E5A4C4AE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5297" y="5298901"/>
            <a:ext cx="3243935" cy="1240011"/>
          </a:xfrm>
          <a:prstGeom prst="rect">
            <a:avLst/>
          </a:prstGeom>
        </p:spPr>
      </p:pic>
    </p:spTree>
    <p:extLst>
      <p:ext uri="{BB962C8B-B14F-4D97-AF65-F5344CB8AC3E}">
        <p14:creationId xmlns:p14="http://schemas.microsoft.com/office/powerpoint/2010/main" val="3747351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2491273"/>
            <a:ext cx="9144000" cy="3001419"/>
          </a:xfrm>
        </p:spPr>
        <p:txBody>
          <a:bodyPr>
            <a:normAutofit/>
          </a:bodyPr>
          <a:lstStyle/>
          <a:p>
            <a:r>
              <a:rPr lang="en-US" sz="3200" dirty="0"/>
              <a:t>Welcome &amp; Housekeeping</a:t>
            </a:r>
          </a:p>
          <a:p>
            <a:pPr marL="342900" indent="-342900" algn="l">
              <a:buFont typeface="Arial" panose="020B0604020202020204" pitchFamily="34" charset="0"/>
              <a:buChar char="•"/>
            </a:pPr>
            <a:r>
              <a:rPr lang="en-US" dirty="0"/>
              <a:t>This webinar will be recorded and will be posted on the IBQC website along with the presentation slides after the event.</a:t>
            </a:r>
          </a:p>
          <a:p>
            <a:pPr marL="342900" indent="-342900" algn="l">
              <a:buFont typeface="Arial" panose="020B0604020202020204" pitchFamily="34" charset="0"/>
              <a:buChar char="•"/>
            </a:pPr>
            <a:r>
              <a:rPr lang="en-US" dirty="0"/>
              <a:t>Time permitting, we will address questions and discussion at the end of the presentations</a:t>
            </a:r>
          </a:p>
          <a:p>
            <a:pPr marL="342900" indent="-342900" algn="l">
              <a:buFont typeface="Arial" panose="020B0604020202020204" pitchFamily="34" charset="0"/>
              <a:buChar char="•"/>
            </a:pPr>
            <a:r>
              <a:rPr lang="en-US" dirty="0"/>
              <a:t>If you have a question, please use the chat function at any time to submit your question.</a:t>
            </a:r>
          </a:p>
        </p:txBody>
      </p:sp>
    </p:spTree>
    <p:extLst>
      <p:ext uri="{BB962C8B-B14F-4D97-AF65-F5344CB8AC3E}">
        <p14:creationId xmlns:p14="http://schemas.microsoft.com/office/powerpoint/2010/main" val="1702417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838200" y="745959"/>
            <a:ext cx="10515600" cy="4552942"/>
          </a:xfrm>
        </p:spPr>
        <p:txBody>
          <a:bodyPr>
            <a:noAutofit/>
          </a:bodyPr>
          <a:lstStyle/>
          <a:p>
            <a:r>
              <a:rPr lang="en-GB" sz="2250" dirty="0"/>
              <a:t>Less than optimum construction dispute resolution systems:</a:t>
            </a:r>
          </a:p>
          <a:p>
            <a:pPr marL="514350" indent="-514350">
              <a:buFont typeface="+mj-lt"/>
              <a:buAutoNum type="arabicPeriod"/>
            </a:pPr>
            <a:r>
              <a:rPr lang="en-GB" sz="2250" dirty="0"/>
              <a:t>Work against utilitarian outcomes for parties embroiled in legal proceedings</a:t>
            </a:r>
          </a:p>
          <a:p>
            <a:pPr marL="514350" indent="-514350">
              <a:buFont typeface="+mj-lt"/>
              <a:buAutoNum type="arabicPeriod"/>
            </a:pPr>
            <a:r>
              <a:rPr lang="en-GB" sz="2250" dirty="0"/>
              <a:t>By and large destroy commercial relationships and contracting relationships per se</a:t>
            </a:r>
          </a:p>
          <a:p>
            <a:pPr marL="514350" indent="-514350">
              <a:buFont typeface="+mj-lt"/>
              <a:buAutoNum type="arabicPeriod"/>
            </a:pPr>
            <a:r>
              <a:rPr lang="en-GB" sz="2250" dirty="0"/>
              <a:t>Lead to divergent rather than convergent outcomes</a:t>
            </a:r>
          </a:p>
          <a:p>
            <a:r>
              <a:rPr lang="en-GB" sz="2250" dirty="0"/>
              <a:t>Therefore, in many respects, it is misleading to describe construction dispute resolution as ‘dispute resolution’; for dispute resolution in it’s purest form is more about resolving a conflict - resolving being the operative word, rather than the imposing of an outcome on the parties</a:t>
            </a:r>
          </a:p>
          <a:p>
            <a:r>
              <a:rPr lang="en-GB" sz="2250" dirty="0"/>
              <a:t>Courts and Tribunals impose outcomes on parties</a:t>
            </a:r>
          </a:p>
          <a:p>
            <a:r>
              <a:rPr lang="en-GB" sz="2250" dirty="0"/>
              <a:t>Mediation and ADR enable the parties to fashion and collectively design outcomes on the basis of a mutually of interests</a:t>
            </a:r>
          </a:p>
          <a:p>
            <a:r>
              <a:rPr lang="en-GB" sz="2250" dirty="0"/>
              <a:t>Just because there is a dispute does not mean that there cannot be a meeting of the minds and an affable convergent outcome – an outcome where water is poured on the fire as it were rather than the infusion of benzine</a:t>
            </a:r>
          </a:p>
          <a:p>
            <a:pPr marL="0" indent="0">
              <a:buNone/>
            </a:pPr>
            <a:endParaRPr lang="en-GB" sz="2250" dirty="0"/>
          </a:p>
          <a:p>
            <a:endParaRPr lang="en-AU" sz="2250" dirty="0"/>
          </a:p>
          <a:p>
            <a:endParaRPr lang="en-AU" sz="2250" dirty="0"/>
          </a:p>
          <a:p>
            <a:endParaRPr lang="en-AU" sz="2250" dirty="0"/>
          </a:p>
        </p:txBody>
      </p:sp>
      <p:sp>
        <p:nvSpPr>
          <p:cNvPr id="5" name="Footer Placeholder 4">
            <a:extLst>
              <a:ext uri="{FF2B5EF4-FFF2-40B4-BE49-F238E27FC236}">
                <a16:creationId xmlns:a16="http://schemas.microsoft.com/office/drawing/2014/main" id="{798A3631-B636-2B22-1895-C89CA200BC9C}"/>
              </a:ext>
            </a:extLst>
          </p:cNvPr>
          <p:cNvSpPr>
            <a:spLocks noGrp="1"/>
          </p:cNvSpPr>
          <p:nvPr>
            <p:ph type="ftr" sz="quarter" idx="11"/>
          </p:nvPr>
        </p:nvSpPr>
        <p:spPr/>
        <p:txBody>
          <a:bodyPr/>
          <a:lstStyle/>
          <a:p>
            <a:r>
              <a:rPr lang="en-GB"/>
              <a:t>Insights on: How to improve Construction Dispute Resolution systems. Adj Professor Kim Lovegrove MSE RML</a:t>
            </a:r>
            <a:endParaRPr lang="en-AU" dirty="0"/>
          </a:p>
        </p:txBody>
      </p:sp>
    </p:spTree>
    <p:extLst>
      <p:ext uri="{BB962C8B-B14F-4D97-AF65-F5344CB8AC3E}">
        <p14:creationId xmlns:p14="http://schemas.microsoft.com/office/powerpoint/2010/main" val="2078977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normAutofit/>
          </a:bodyPr>
          <a:lstStyle/>
          <a:p>
            <a:r>
              <a:rPr lang="en-GB" dirty="0">
                <a:solidFill>
                  <a:srgbClr val="0070C0"/>
                </a:solidFill>
              </a:rPr>
              <a:t>Convergent dispute resolution </a:t>
            </a:r>
            <a:endParaRPr lang="en-AU" dirty="0">
              <a:solidFill>
                <a:srgbClr val="0070C0"/>
              </a:solidFill>
            </a:endParaRPr>
          </a:p>
        </p:txBody>
      </p:sp>
      <p:pic>
        <p:nvPicPr>
          <p:cNvPr id="7" name="Content Placeholder 6">
            <a:extLst>
              <a:ext uri="{FF2B5EF4-FFF2-40B4-BE49-F238E27FC236}">
                <a16:creationId xmlns:a16="http://schemas.microsoft.com/office/drawing/2014/main" id="{15451F10-E1B7-7CE2-D968-CD0A8B65E9AE}"/>
              </a:ext>
            </a:extLst>
          </p:cNvPr>
          <p:cNvPicPr>
            <a:picLocks noGrp="1" noChangeAspect="1"/>
          </p:cNvPicPr>
          <p:nvPr>
            <p:ph idx="1"/>
          </p:nvPr>
        </p:nvPicPr>
        <p:blipFill>
          <a:blip r:embed="rId2"/>
          <a:stretch>
            <a:fillRect/>
          </a:stretch>
        </p:blipFill>
        <p:spPr>
          <a:xfrm>
            <a:off x="3466313" y="1590542"/>
            <a:ext cx="5259373" cy="3362718"/>
          </a:xfrm>
        </p:spPr>
      </p:pic>
      <p:sp>
        <p:nvSpPr>
          <p:cNvPr id="5" name="Footer Placeholder 4">
            <a:extLst>
              <a:ext uri="{FF2B5EF4-FFF2-40B4-BE49-F238E27FC236}">
                <a16:creationId xmlns:a16="http://schemas.microsoft.com/office/drawing/2014/main" id="{798A3631-B636-2B22-1895-C89CA200BC9C}"/>
              </a:ext>
            </a:extLst>
          </p:cNvPr>
          <p:cNvSpPr>
            <a:spLocks noGrp="1"/>
          </p:cNvSpPr>
          <p:nvPr>
            <p:ph type="ftr" sz="quarter" idx="11"/>
          </p:nvPr>
        </p:nvSpPr>
        <p:spPr/>
        <p:txBody>
          <a:bodyPr/>
          <a:lstStyle/>
          <a:p>
            <a:r>
              <a:rPr lang="en-GB"/>
              <a:t>Insights on: How to improve Construction Dispute Resolution systems. Adj Professor Kim Lovegrove MSE RML</a:t>
            </a:r>
            <a:endParaRPr lang="en-AU" dirty="0"/>
          </a:p>
        </p:txBody>
      </p:sp>
      <p:pic>
        <p:nvPicPr>
          <p:cNvPr id="6" name="Picture 5" descr="A close-up of a construction company logo&#10;&#10;Description automatically generated">
            <a:extLst>
              <a:ext uri="{FF2B5EF4-FFF2-40B4-BE49-F238E27FC236}">
                <a16:creationId xmlns:a16="http://schemas.microsoft.com/office/drawing/2014/main" id="{A941508E-9610-9F45-9595-7905D991D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5297" y="5298901"/>
            <a:ext cx="3243935" cy="1240011"/>
          </a:xfrm>
          <a:prstGeom prst="rect">
            <a:avLst/>
          </a:prstGeom>
        </p:spPr>
      </p:pic>
      <p:sp>
        <p:nvSpPr>
          <p:cNvPr id="3" name="TextBox 2">
            <a:extLst>
              <a:ext uri="{FF2B5EF4-FFF2-40B4-BE49-F238E27FC236}">
                <a16:creationId xmlns:a16="http://schemas.microsoft.com/office/drawing/2014/main" id="{1225927F-1C2C-343C-6D9E-0C95B4FD1EBB}"/>
              </a:ext>
            </a:extLst>
          </p:cNvPr>
          <p:cNvSpPr txBox="1"/>
          <p:nvPr/>
        </p:nvSpPr>
        <p:spPr>
          <a:xfrm>
            <a:off x="4401611" y="5093214"/>
            <a:ext cx="3856892" cy="646331"/>
          </a:xfrm>
          <a:prstGeom prst="rect">
            <a:avLst/>
          </a:prstGeom>
          <a:noFill/>
        </p:spPr>
        <p:txBody>
          <a:bodyPr wrap="square" rtlCol="0">
            <a:spAutoFit/>
          </a:bodyPr>
          <a:lstStyle/>
          <a:p>
            <a:pPr algn="ctr"/>
            <a:r>
              <a:rPr lang="en-AU" dirty="0"/>
              <a:t>Negotiation and mediation works like water: it puts the fire out</a:t>
            </a:r>
          </a:p>
        </p:txBody>
      </p:sp>
    </p:spTree>
    <p:extLst>
      <p:ext uri="{BB962C8B-B14F-4D97-AF65-F5344CB8AC3E}">
        <p14:creationId xmlns:p14="http://schemas.microsoft.com/office/powerpoint/2010/main" val="3095050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normAutofit/>
          </a:bodyPr>
          <a:lstStyle/>
          <a:p>
            <a:r>
              <a:rPr lang="en-GB" dirty="0">
                <a:solidFill>
                  <a:srgbClr val="0070C0"/>
                </a:solidFill>
              </a:rPr>
              <a:t>Divergent dispute resolution  </a:t>
            </a:r>
            <a:endParaRPr lang="en-AU" dirty="0">
              <a:solidFill>
                <a:srgbClr val="0070C0"/>
              </a:solidFill>
            </a:endParaRPr>
          </a:p>
        </p:txBody>
      </p:sp>
      <p:pic>
        <p:nvPicPr>
          <p:cNvPr id="7" name="Content Placeholder 6" descr="A hand holding a fuel nozzle">
            <a:extLst>
              <a:ext uri="{FF2B5EF4-FFF2-40B4-BE49-F238E27FC236}">
                <a16:creationId xmlns:a16="http://schemas.microsoft.com/office/drawing/2014/main" id="{5436DF5E-9462-9AE3-B9CB-446B5BB810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3133" y="1486151"/>
            <a:ext cx="4685734" cy="3518986"/>
          </a:xfrm>
        </p:spPr>
      </p:pic>
      <p:sp>
        <p:nvSpPr>
          <p:cNvPr id="5" name="Footer Placeholder 4">
            <a:extLst>
              <a:ext uri="{FF2B5EF4-FFF2-40B4-BE49-F238E27FC236}">
                <a16:creationId xmlns:a16="http://schemas.microsoft.com/office/drawing/2014/main" id="{798A3631-B636-2B22-1895-C89CA200BC9C}"/>
              </a:ext>
            </a:extLst>
          </p:cNvPr>
          <p:cNvSpPr>
            <a:spLocks noGrp="1"/>
          </p:cNvSpPr>
          <p:nvPr>
            <p:ph type="ftr" sz="quarter" idx="11"/>
          </p:nvPr>
        </p:nvSpPr>
        <p:spPr/>
        <p:txBody>
          <a:bodyPr/>
          <a:lstStyle/>
          <a:p>
            <a:r>
              <a:rPr lang="en-GB"/>
              <a:t>Insights on: How to improve Construction Dispute Resolution systems. Adj Professor Kim Lovegrove MSE RML</a:t>
            </a:r>
            <a:endParaRPr lang="en-AU" dirty="0"/>
          </a:p>
        </p:txBody>
      </p:sp>
      <p:pic>
        <p:nvPicPr>
          <p:cNvPr id="6" name="Picture 5" descr="A close-up of a construction company logo&#10;&#10;Description automatically generated">
            <a:extLst>
              <a:ext uri="{FF2B5EF4-FFF2-40B4-BE49-F238E27FC236}">
                <a16:creationId xmlns:a16="http://schemas.microsoft.com/office/drawing/2014/main" id="{A941508E-9610-9F45-9595-7905D991D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5297" y="5298901"/>
            <a:ext cx="3243935" cy="1240011"/>
          </a:xfrm>
          <a:prstGeom prst="rect">
            <a:avLst/>
          </a:prstGeom>
        </p:spPr>
      </p:pic>
      <p:sp>
        <p:nvSpPr>
          <p:cNvPr id="3" name="TextBox 2">
            <a:extLst>
              <a:ext uri="{FF2B5EF4-FFF2-40B4-BE49-F238E27FC236}">
                <a16:creationId xmlns:a16="http://schemas.microsoft.com/office/drawing/2014/main" id="{7D686ED9-E478-1399-DA2E-81F59D001AD7}"/>
              </a:ext>
            </a:extLst>
          </p:cNvPr>
          <p:cNvSpPr txBox="1"/>
          <p:nvPr/>
        </p:nvSpPr>
        <p:spPr>
          <a:xfrm>
            <a:off x="4106007" y="5145684"/>
            <a:ext cx="3979985" cy="646331"/>
          </a:xfrm>
          <a:prstGeom prst="rect">
            <a:avLst/>
          </a:prstGeom>
          <a:noFill/>
        </p:spPr>
        <p:txBody>
          <a:bodyPr wrap="square" rtlCol="0">
            <a:spAutoFit/>
          </a:bodyPr>
          <a:lstStyle/>
          <a:p>
            <a:pPr algn="ctr"/>
            <a:r>
              <a:rPr lang="en-AU" dirty="0"/>
              <a:t>Can create an inferno as it repudiates any potential accord</a:t>
            </a:r>
          </a:p>
        </p:txBody>
      </p:sp>
    </p:spTree>
    <p:extLst>
      <p:ext uri="{BB962C8B-B14F-4D97-AF65-F5344CB8AC3E}">
        <p14:creationId xmlns:p14="http://schemas.microsoft.com/office/powerpoint/2010/main" val="3919048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normAutofit/>
          </a:bodyPr>
          <a:lstStyle/>
          <a:p>
            <a:r>
              <a:rPr lang="en-GB" dirty="0">
                <a:solidFill>
                  <a:srgbClr val="0070C0"/>
                </a:solidFill>
              </a:rPr>
              <a:t>Some best practice proposals </a:t>
            </a:r>
            <a:endParaRPr lang="en-AU" dirty="0">
              <a:solidFill>
                <a:srgbClr val="0070C0"/>
              </a:solidFill>
            </a:endParaRP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838200" y="2023671"/>
            <a:ext cx="10515600" cy="4153291"/>
          </a:xfrm>
        </p:spPr>
        <p:txBody>
          <a:bodyPr>
            <a:normAutofit/>
          </a:bodyPr>
          <a:lstStyle/>
          <a:p>
            <a:r>
              <a:rPr lang="en-AU" dirty="0"/>
              <a:t>Mandatory front end and early-stage mediation</a:t>
            </a:r>
          </a:p>
          <a:p>
            <a:r>
              <a:rPr lang="en-AU" dirty="0"/>
              <a:t>Dedicated construction dispute resolution divisions</a:t>
            </a:r>
          </a:p>
          <a:p>
            <a:r>
              <a:rPr lang="en-AU" dirty="0"/>
              <a:t>Consolidation mechanisms that allow for joinder of all relevant parties to a single proceeding </a:t>
            </a:r>
          </a:p>
          <a:p>
            <a:r>
              <a:rPr lang="en-AU" dirty="0"/>
              <a:t>Court or tribunal appointed highly qualified expert witnesses, venerated by peers of good repute </a:t>
            </a:r>
          </a:p>
          <a:p>
            <a:endParaRPr lang="en-AU" dirty="0"/>
          </a:p>
        </p:txBody>
      </p:sp>
      <p:sp>
        <p:nvSpPr>
          <p:cNvPr id="5" name="Footer Placeholder 4">
            <a:extLst>
              <a:ext uri="{FF2B5EF4-FFF2-40B4-BE49-F238E27FC236}">
                <a16:creationId xmlns:a16="http://schemas.microsoft.com/office/drawing/2014/main" id="{798A3631-B636-2B22-1895-C89CA200BC9C}"/>
              </a:ext>
            </a:extLst>
          </p:cNvPr>
          <p:cNvSpPr>
            <a:spLocks noGrp="1"/>
          </p:cNvSpPr>
          <p:nvPr>
            <p:ph type="ftr" sz="quarter" idx="11"/>
          </p:nvPr>
        </p:nvSpPr>
        <p:spPr/>
        <p:txBody>
          <a:bodyPr/>
          <a:lstStyle/>
          <a:p>
            <a:r>
              <a:rPr lang="en-GB"/>
              <a:t>Insights on: How to improve Construction Dispute Resolution systems. Adj Professor Kim Lovegrove MSE RML</a:t>
            </a:r>
            <a:endParaRPr lang="en-AU" dirty="0"/>
          </a:p>
        </p:txBody>
      </p:sp>
      <p:pic>
        <p:nvPicPr>
          <p:cNvPr id="6" name="Picture 5" descr="A close-up of a construction company logo&#10;&#10;Description automatically generated">
            <a:extLst>
              <a:ext uri="{FF2B5EF4-FFF2-40B4-BE49-F238E27FC236}">
                <a16:creationId xmlns:a16="http://schemas.microsoft.com/office/drawing/2014/main" id="{A941508E-9610-9F45-9595-7905D991D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297" y="5298901"/>
            <a:ext cx="3243935" cy="1240011"/>
          </a:xfrm>
          <a:prstGeom prst="rect">
            <a:avLst/>
          </a:prstGeom>
        </p:spPr>
      </p:pic>
    </p:spTree>
    <p:extLst>
      <p:ext uri="{BB962C8B-B14F-4D97-AF65-F5344CB8AC3E}">
        <p14:creationId xmlns:p14="http://schemas.microsoft.com/office/powerpoint/2010/main" val="2804543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a:xfrm>
            <a:off x="838200" y="681038"/>
            <a:ext cx="10515600" cy="1009650"/>
          </a:xfrm>
        </p:spPr>
        <p:txBody>
          <a:bodyPr>
            <a:normAutofit fontScale="90000"/>
          </a:bodyPr>
          <a:lstStyle/>
          <a:p>
            <a:r>
              <a:rPr lang="en-GB" dirty="0">
                <a:solidFill>
                  <a:srgbClr val="0070C0"/>
                </a:solidFill>
              </a:rPr>
              <a:t>Mandatory front end and early-stage mediation support</a:t>
            </a:r>
            <a:br>
              <a:rPr lang="en-GB" dirty="0"/>
            </a:br>
            <a:endParaRPr lang="en-AU" dirty="0"/>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838200" y="2215661"/>
            <a:ext cx="10515600" cy="3961301"/>
          </a:xfrm>
        </p:spPr>
        <p:txBody>
          <a:bodyPr>
            <a:normAutofit lnSpcReduction="10000"/>
          </a:bodyPr>
          <a:lstStyle/>
          <a:p>
            <a:pPr marL="0" indent="0">
              <a:buNone/>
            </a:pPr>
            <a:r>
              <a:rPr lang="en-GB" dirty="0"/>
              <a:t>In keeping with the philosophy of convergent dispute resolution, where the mantra is to put the fire out: </a:t>
            </a:r>
          </a:p>
          <a:p>
            <a:r>
              <a:rPr lang="en-GB" dirty="0"/>
              <a:t>Mediation will be mandatory </a:t>
            </a:r>
          </a:p>
          <a:p>
            <a:r>
              <a:rPr lang="en-GB" dirty="0"/>
              <a:t>Will occur shortly after legal proceedings are issued </a:t>
            </a:r>
            <a:r>
              <a:rPr lang="en-GB" dirty="0" err="1"/>
              <a:t>ie</a:t>
            </a:r>
            <a:r>
              <a:rPr lang="en-GB" dirty="0"/>
              <a:t> within 6 months or so</a:t>
            </a:r>
          </a:p>
          <a:p>
            <a:r>
              <a:rPr lang="en-GB" dirty="0"/>
              <a:t>All key actors, responsible and affected parties will be required to attend the mediation</a:t>
            </a:r>
          </a:p>
          <a:p>
            <a:pPr marL="0" indent="0">
              <a:buNone/>
            </a:pPr>
            <a:r>
              <a:rPr lang="en-GB" dirty="0"/>
              <a:t>This allows the parties to better navigate an amicable solution by way of negotiation and the impartial guidance and cajoling of the mediator</a:t>
            </a:r>
          </a:p>
          <a:p>
            <a:endParaRPr lang="en-AU" dirty="0"/>
          </a:p>
        </p:txBody>
      </p:sp>
      <p:sp>
        <p:nvSpPr>
          <p:cNvPr id="5" name="Footer Placeholder 4">
            <a:extLst>
              <a:ext uri="{FF2B5EF4-FFF2-40B4-BE49-F238E27FC236}">
                <a16:creationId xmlns:a16="http://schemas.microsoft.com/office/drawing/2014/main" id="{6D291703-CA6C-1BEE-ED71-6BAC862D52AE}"/>
              </a:ext>
            </a:extLst>
          </p:cNvPr>
          <p:cNvSpPr>
            <a:spLocks noGrp="1"/>
          </p:cNvSpPr>
          <p:nvPr>
            <p:ph type="ftr" sz="quarter" idx="11"/>
          </p:nvPr>
        </p:nvSpPr>
        <p:spPr/>
        <p:txBody>
          <a:bodyPr/>
          <a:lstStyle/>
          <a:p>
            <a:r>
              <a:rPr lang="en-GB"/>
              <a:t>Insights on: How to improve Construction Dispute Resolution systems. Adj Professor Kim Lovegrove MSE RML</a:t>
            </a:r>
            <a:endParaRPr lang="en-AU"/>
          </a:p>
        </p:txBody>
      </p:sp>
    </p:spTree>
    <p:extLst>
      <p:ext uri="{BB962C8B-B14F-4D97-AF65-F5344CB8AC3E}">
        <p14:creationId xmlns:p14="http://schemas.microsoft.com/office/powerpoint/2010/main" val="3026959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a:xfrm>
            <a:off x="838200" y="552659"/>
            <a:ext cx="10515600" cy="1138029"/>
          </a:xfrm>
        </p:spPr>
        <p:txBody>
          <a:bodyPr>
            <a:normAutofit fontScale="90000"/>
          </a:bodyPr>
          <a:lstStyle/>
          <a:p>
            <a:r>
              <a:rPr lang="en-GB" dirty="0">
                <a:solidFill>
                  <a:srgbClr val="0070C0"/>
                </a:solidFill>
              </a:rPr>
              <a:t>Dedicated construction dispute resolution divisions</a:t>
            </a:r>
            <a:br>
              <a:rPr lang="en-GB" dirty="0"/>
            </a:br>
            <a:endParaRPr lang="en-AU" dirty="0"/>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838200" y="2215661"/>
            <a:ext cx="10515600" cy="3961301"/>
          </a:xfrm>
        </p:spPr>
        <p:txBody>
          <a:bodyPr/>
          <a:lstStyle/>
          <a:p>
            <a:r>
              <a:rPr lang="en-GB" dirty="0"/>
              <a:t>Best practice jurisdictions ensure that there exists within the courts or the tribunal, specialised lists dedicated to construction dispute resolution which concern themselves exclusively with that area of speciality.</a:t>
            </a:r>
          </a:p>
          <a:p>
            <a:r>
              <a:rPr lang="en-GB" dirty="0"/>
              <a:t>Within those divisions, arbiters will practice either exclusively or predominately construction dispute resolution.</a:t>
            </a:r>
          </a:p>
          <a:p>
            <a:pPr marL="0" indent="0">
              <a:buNone/>
            </a:pPr>
            <a:endParaRPr lang="en-GB" dirty="0"/>
          </a:p>
          <a:p>
            <a:endParaRPr lang="en-AU" dirty="0"/>
          </a:p>
        </p:txBody>
      </p:sp>
      <p:sp>
        <p:nvSpPr>
          <p:cNvPr id="5" name="Footer Placeholder 4">
            <a:extLst>
              <a:ext uri="{FF2B5EF4-FFF2-40B4-BE49-F238E27FC236}">
                <a16:creationId xmlns:a16="http://schemas.microsoft.com/office/drawing/2014/main" id="{6D291703-CA6C-1BEE-ED71-6BAC862D52AE}"/>
              </a:ext>
            </a:extLst>
          </p:cNvPr>
          <p:cNvSpPr>
            <a:spLocks noGrp="1"/>
          </p:cNvSpPr>
          <p:nvPr>
            <p:ph type="ftr" sz="quarter" idx="11"/>
          </p:nvPr>
        </p:nvSpPr>
        <p:spPr/>
        <p:txBody>
          <a:bodyPr/>
          <a:lstStyle/>
          <a:p>
            <a:r>
              <a:rPr lang="en-GB"/>
              <a:t>Insights on: How to improve Construction Dispute Resolution systems. Adj Professor Kim Lovegrove MSE RML</a:t>
            </a:r>
            <a:endParaRPr lang="en-AU"/>
          </a:p>
        </p:txBody>
      </p:sp>
      <p:pic>
        <p:nvPicPr>
          <p:cNvPr id="6" name="Picture 5" descr="A close-up of a construction company logo&#10;&#10;Description automatically generated">
            <a:extLst>
              <a:ext uri="{FF2B5EF4-FFF2-40B4-BE49-F238E27FC236}">
                <a16:creationId xmlns:a16="http://schemas.microsoft.com/office/drawing/2014/main" id="{28130E92-B52C-FB17-9A34-B0A1F17BE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297" y="5298901"/>
            <a:ext cx="3243935" cy="1240011"/>
          </a:xfrm>
          <a:prstGeom prst="rect">
            <a:avLst/>
          </a:prstGeom>
        </p:spPr>
      </p:pic>
    </p:spTree>
    <p:extLst>
      <p:ext uri="{BB962C8B-B14F-4D97-AF65-F5344CB8AC3E}">
        <p14:creationId xmlns:p14="http://schemas.microsoft.com/office/powerpoint/2010/main" val="1833410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a:xfrm>
            <a:off x="838200" y="432079"/>
            <a:ext cx="10515600" cy="1258609"/>
          </a:xfrm>
        </p:spPr>
        <p:txBody>
          <a:bodyPr>
            <a:normAutofit fontScale="90000"/>
          </a:bodyPr>
          <a:lstStyle/>
          <a:p>
            <a:r>
              <a:rPr lang="en-GB" dirty="0">
                <a:solidFill>
                  <a:srgbClr val="0070C0"/>
                </a:solidFill>
              </a:rPr>
              <a:t>Consolidation mechanisms to better ensure joinder of relevant parties to a single proceeding</a:t>
            </a:r>
            <a:br>
              <a:rPr lang="en-GB" dirty="0">
                <a:solidFill>
                  <a:srgbClr val="0070C0"/>
                </a:solidFill>
              </a:rPr>
            </a:br>
            <a:endParaRPr lang="en-AU" dirty="0">
              <a:solidFill>
                <a:srgbClr val="0070C0"/>
              </a:solidFill>
            </a:endParaRP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838200" y="2215661"/>
            <a:ext cx="10515600" cy="3961301"/>
          </a:xfrm>
        </p:spPr>
        <p:txBody>
          <a:bodyPr/>
          <a:lstStyle/>
          <a:p>
            <a:r>
              <a:rPr lang="en-GB" dirty="0"/>
              <a:t>Best practice jurisdictions will have mechanisms that ensure that all implicated parties can be compelled to participate in a consolidated set of single proceedings</a:t>
            </a:r>
            <a:endParaRPr lang="en-AU" dirty="0"/>
          </a:p>
        </p:txBody>
      </p:sp>
      <p:sp>
        <p:nvSpPr>
          <p:cNvPr id="5" name="Footer Placeholder 4">
            <a:extLst>
              <a:ext uri="{FF2B5EF4-FFF2-40B4-BE49-F238E27FC236}">
                <a16:creationId xmlns:a16="http://schemas.microsoft.com/office/drawing/2014/main" id="{6D291703-CA6C-1BEE-ED71-6BAC862D52AE}"/>
              </a:ext>
            </a:extLst>
          </p:cNvPr>
          <p:cNvSpPr>
            <a:spLocks noGrp="1"/>
          </p:cNvSpPr>
          <p:nvPr>
            <p:ph type="ftr" sz="quarter" idx="11"/>
          </p:nvPr>
        </p:nvSpPr>
        <p:spPr/>
        <p:txBody>
          <a:bodyPr/>
          <a:lstStyle/>
          <a:p>
            <a:r>
              <a:rPr lang="en-GB"/>
              <a:t>Insights on: How to improve Construction Dispute Resolution systems. Adj Professor Kim Lovegrove MSE RML</a:t>
            </a:r>
            <a:endParaRPr lang="en-AU"/>
          </a:p>
        </p:txBody>
      </p:sp>
      <p:pic>
        <p:nvPicPr>
          <p:cNvPr id="6" name="Picture 5" descr="A close-up of a construction company logo&#10;&#10;Description automatically generated">
            <a:extLst>
              <a:ext uri="{FF2B5EF4-FFF2-40B4-BE49-F238E27FC236}">
                <a16:creationId xmlns:a16="http://schemas.microsoft.com/office/drawing/2014/main" id="{479FD891-E1AF-9935-72B1-CB02AE1B8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297" y="5298901"/>
            <a:ext cx="3243935" cy="1240011"/>
          </a:xfrm>
          <a:prstGeom prst="rect">
            <a:avLst/>
          </a:prstGeom>
        </p:spPr>
      </p:pic>
    </p:spTree>
    <p:extLst>
      <p:ext uri="{BB962C8B-B14F-4D97-AF65-F5344CB8AC3E}">
        <p14:creationId xmlns:p14="http://schemas.microsoft.com/office/powerpoint/2010/main" val="893679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normAutofit/>
          </a:bodyPr>
          <a:lstStyle/>
          <a:p>
            <a:r>
              <a:rPr lang="en-GB" dirty="0">
                <a:solidFill>
                  <a:srgbClr val="0070C0"/>
                </a:solidFill>
              </a:rPr>
              <a:t>Court appointed, highly qualified expert witnesses</a:t>
            </a:r>
            <a:endParaRPr lang="en-AU" dirty="0">
              <a:solidFill>
                <a:srgbClr val="0070C0"/>
              </a:solidFill>
            </a:endParaRP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p:txBody>
          <a:bodyPr/>
          <a:lstStyle/>
          <a:p>
            <a:pPr marL="0" indent="0">
              <a:buNone/>
            </a:pPr>
            <a:endParaRPr lang="en-GB" dirty="0"/>
          </a:p>
          <a:p>
            <a:r>
              <a:rPr lang="en-GB" dirty="0"/>
              <a:t>In this writer’s submission, and this is based upon personal experience, in the order of 30% of the cost and time involved towards construction dispute resolution can be attributed to the adversarial culture that in many jurisdictions that has become part of their DNA. </a:t>
            </a:r>
            <a:endParaRPr lang="en-AU" dirty="0"/>
          </a:p>
        </p:txBody>
      </p:sp>
      <p:sp>
        <p:nvSpPr>
          <p:cNvPr id="5" name="Footer Placeholder 4">
            <a:extLst>
              <a:ext uri="{FF2B5EF4-FFF2-40B4-BE49-F238E27FC236}">
                <a16:creationId xmlns:a16="http://schemas.microsoft.com/office/drawing/2014/main" id="{2CDC33EF-B8CB-F70F-231E-802E2D60ED2B}"/>
              </a:ext>
            </a:extLst>
          </p:cNvPr>
          <p:cNvSpPr>
            <a:spLocks noGrp="1"/>
          </p:cNvSpPr>
          <p:nvPr>
            <p:ph type="ftr" sz="quarter" idx="11"/>
          </p:nvPr>
        </p:nvSpPr>
        <p:spPr/>
        <p:txBody>
          <a:bodyPr/>
          <a:lstStyle/>
          <a:p>
            <a:r>
              <a:rPr lang="en-GB"/>
              <a:t>Insights on: How to improve Construction Dispute Resolution systems. Adj Professor Kim Lovegrove MSE RML</a:t>
            </a:r>
            <a:endParaRPr lang="en-AU"/>
          </a:p>
        </p:txBody>
      </p:sp>
      <p:pic>
        <p:nvPicPr>
          <p:cNvPr id="6" name="Picture 5" descr="A close-up of a construction company logo&#10;&#10;Description automatically generated">
            <a:extLst>
              <a:ext uri="{FF2B5EF4-FFF2-40B4-BE49-F238E27FC236}">
                <a16:creationId xmlns:a16="http://schemas.microsoft.com/office/drawing/2014/main" id="{5EE51CA6-8E2F-92AC-3635-C6C34504A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297" y="5298901"/>
            <a:ext cx="3243935" cy="1240011"/>
          </a:xfrm>
          <a:prstGeom prst="rect">
            <a:avLst/>
          </a:prstGeom>
        </p:spPr>
      </p:pic>
    </p:spTree>
    <p:extLst>
      <p:ext uri="{BB962C8B-B14F-4D97-AF65-F5344CB8AC3E}">
        <p14:creationId xmlns:p14="http://schemas.microsoft.com/office/powerpoint/2010/main" val="2707791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1A8C-25C3-80C1-FF30-A9D3EBDEF91C}"/>
              </a:ext>
            </a:extLst>
          </p:cNvPr>
          <p:cNvSpPr>
            <a:spLocks noGrp="1"/>
          </p:cNvSpPr>
          <p:nvPr>
            <p:ph type="title"/>
          </p:nvPr>
        </p:nvSpPr>
        <p:spPr/>
        <p:txBody>
          <a:bodyPr>
            <a:normAutofit fontScale="90000"/>
          </a:bodyPr>
          <a:lstStyle/>
          <a:p>
            <a:r>
              <a:rPr lang="en-GB" dirty="0">
                <a:solidFill>
                  <a:srgbClr val="0070C0"/>
                </a:solidFill>
              </a:rPr>
              <a:t>Best practice construction dispute resolution systems recognise and manage well expert witness testimony </a:t>
            </a:r>
            <a:endParaRPr lang="en-AU" dirty="0">
              <a:solidFill>
                <a:srgbClr val="0070C0"/>
              </a:solidFill>
            </a:endParaRPr>
          </a:p>
        </p:txBody>
      </p:sp>
      <p:sp>
        <p:nvSpPr>
          <p:cNvPr id="3" name="Content Placeholder 2">
            <a:extLst>
              <a:ext uri="{FF2B5EF4-FFF2-40B4-BE49-F238E27FC236}">
                <a16:creationId xmlns:a16="http://schemas.microsoft.com/office/drawing/2014/main" id="{312978FE-208D-488C-5690-AE9A4E1D28A9}"/>
              </a:ext>
            </a:extLst>
          </p:cNvPr>
          <p:cNvSpPr>
            <a:spLocks noGrp="1"/>
          </p:cNvSpPr>
          <p:nvPr>
            <p:ph idx="1"/>
          </p:nvPr>
        </p:nvSpPr>
        <p:spPr>
          <a:xfrm>
            <a:off x="838200" y="2080009"/>
            <a:ext cx="10515600" cy="3046627"/>
          </a:xfrm>
        </p:spPr>
        <p:txBody>
          <a:bodyPr>
            <a:normAutofit/>
          </a:bodyPr>
          <a:lstStyle/>
          <a:p>
            <a:r>
              <a:rPr lang="en-GB" dirty="0"/>
              <a:t>There are those that are of the view that the role of the expert witness is even more important than the role of the legal advocate.</a:t>
            </a:r>
          </a:p>
          <a:p>
            <a:r>
              <a:rPr lang="en-GB" dirty="0"/>
              <a:t>They would contend that as most building disputes are about building defects, cause of same, allocation of responsibility for defects and their cost of rectification, that the expert witness is indeed the paramount actor. </a:t>
            </a:r>
          </a:p>
          <a:p>
            <a:r>
              <a:rPr lang="en-GB" dirty="0"/>
              <a:t>I tend to agree with those that prosecute this view</a:t>
            </a:r>
            <a:endParaRPr lang="en-AU" dirty="0"/>
          </a:p>
        </p:txBody>
      </p:sp>
      <p:sp>
        <p:nvSpPr>
          <p:cNvPr id="7" name="Footer Placeholder 6">
            <a:extLst>
              <a:ext uri="{FF2B5EF4-FFF2-40B4-BE49-F238E27FC236}">
                <a16:creationId xmlns:a16="http://schemas.microsoft.com/office/drawing/2014/main" id="{C8231A49-C95A-39B5-1EAA-C079B4458ACB}"/>
              </a:ext>
            </a:extLst>
          </p:cNvPr>
          <p:cNvSpPr>
            <a:spLocks noGrp="1"/>
          </p:cNvSpPr>
          <p:nvPr>
            <p:ph type="ftr" sz="quarter" idx="11"/>
          </p:nvPr>
        </p:nvSpPr>
        <p:spPr/>
        <p:txBody>
          <a:bodyPr/>
          <a:lstStyle/>
          <a:p>
            <a:r>
              <a:rPr lang="en-GB"/>
              <a:t>Insights on: How to improve Construction Dispute Resolution systems. Adj Professor Kim Lovegrove MSE RML</a:t>
            </a:r>
            <a:endParaRPr lang="en-AU"/>
          </a:p>
        </p:txBody>
      </p:sp>
      <p:pic>
        <p:nvPicPr>
          <p:cNvPr id="4" name="Picture 3" descr="A close-up of a construction company logo&#10;&#10;Description automatically generated">
            <a:extLst>
              <a:ext uri="{FF2B5EF4-FFF2-40B4-BE49-F238E27FC236}">
                <a16:creationId xmlns:a16="http://schemas.microsoft.com/office/drawing/2014/main" id="{67D3EDB8-755C-06C0-ED28-8B754C489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297" y="5298901"/>
            <a:ext cx="3243935" cy="1240011"/>
          </a:xfrm>
          <a:prstGeom prst="rect">
            <a:avLst/>
          </a:prstGeom>
        </p:spPr>
      </p:pic>
    </p:spTree>
    <p:extLst>
      <p:ext uri="{BB962C8B-B14F-4D97-AF65-F5344CB8AC3E}">
        <p14:creationId xmlns:p14="http://schemas.microsoft.com/office/powerpoint/2010/main" val="260052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1A8C-25C3-80C1-FF30-A9D3EBDEF91C}"/>
              </a:ext>
            </a:extLst>
          </p:cNvPr>
          <p:cNvSpPr>
            <a:spLocks noGrp="1"/>
          </p:cNvSpPr>
          <p:nvPr>
            <p:ph type="title"/>
          </p:nvPr>
        </p:nvSpPr>
        <p:spPr/>
        <p:txBody>
          <a:bodyPr/>
          <a:lstStyle/>
          <a:p>
            <a:r>
              <a:rPr lang="en-AU" dirty="0">
                <a:solidFill>
                  <a:srgbClr val="0070C0"/>
                </a:solidFill>
              </a:rPr>
              <a:t>A best practice expert witness protocol will have an expert witness accreditation system</a:t>
            </a:r>
          </a:p>
        </p:txBody>
      </p:sp>
      <p:sp>
        <p:nvSpPr>
          <p:cNvPr id="3" name="Content Placeholder 2">
            <a:extLst>
              <a:ext uri="{FF2B5EF4-FFF2-40B4-BE49-F238E27FC236}">
                <a16:creationId xmlns:a16="http://schemas.microsoft.com/office/drawing/2014/main" id="{312978FE-208D-488C-5690-AE9A4E1D28A9}"/>
              </a:ext>
            </a:extLst>
          </p:cNvPr>
          <p:cNvSpPr>
            <a:spLocks noGrp="1"/>
          </p:cNvSpPr>
          <p:nvPr>
            <p:ph idx="1"/>
          </p:nvPr>
        </p:nvSpPr>
        <p:spPr>
          <a:xfrm>
            <a:off x="838200" y="2120202"/>
            <a:ext cx="10515600" cy="3006434"/>
          </a:xfrm>
        </p:spPr>
        <p:txBody>
          <a:bodyPr>
            <a:normAutofit/>
          </a:bodyPr>
          <a:lstStyle/>
          <a:p>
            <a:r>
              <a:rPr lang="en-GB" dirty="0"/>
              <a:t>It is submitted that expert witnesses that wish to offer their professional wares, in a best practice jurisdiction will be:</a:t>
            </a:r>
          </a:p>
          <a:p>
            <a:pPr lvl="1"/>
            <a:r>
              <a:rPr lang="en-GB" dirty="0"/>
              <a:t>Accredited by the apposite government department</a:t>
            </a:r>
          </a:p>
          <a:p>
            <a:pPr lvl="1"/>
            <a:r>
              <a:rPr lang="en-GB" dirty="0"/>
              <a:t>Appointed to court or tribunal panels of expert witnesses </a:t>
            </a:r>
          </a:p>
          <a:p>
            <a:pPr lvl="1"/>
            <a:r>
              <a:rPr lang="en-GB" dirty="0"/>
              <a:t>Required to complete annual professional development training to continue to hone their craft</a:t>
            </a:r>
          </a:p>
        </p:txBody>
      </p:sp>
      <p:sp>
        <p:nvSpPr>
          <p:cNvPr id="7" name="Footer Placeholder 6">
            <a:extLst>
              <a:ext uri="{FF2B5EF4-FFF2-40B4-BE49-F238E27FC236}">
                <a16:creationId xmlns:a16="http://schemas.microsoft.com/office/drawing/2014/main" id="{C8231A49-C95A-39B5-1EAA-C079B4458ACB}"/>
              </a:ext>
            </a:extLst>
          </p:cNvPr>
          <p:cNvSpPr>
            <a:spLocks noGrp="1"/>
          </p:cNvSpPr>
          <p:nvPr>
            <p:ph type="ftr" sz="quarter" idx="11"/>
          </p:nvPr>
        </p:nvSpPr>
        <p:spPr/>
        <p:txBody>
          <a:bodyPr/>
          <a:lstStyle/>
          <a:p>
            <a:r>
              <a:rPr lang="en-GB"/>
              <a:t>Insights on: How to improve Construction Dispute Resolution systems. Adj Professor Kim Lovegrove MSE RML</a:t>
            </a:r>
            <a:endParaRPr lang="en-AU"/>
          </a:p>
        </p:txBody>
      </p:sp>
      <p:pic>
        <p:nvPicPr>
          <p:cNvPr id="4" name="Picture 3" descr="A close-up of a construction company logo&#10;&#10;Description automatically generated">
            <a:extLst>
              <a:ext uri="{FF2B5EF4-FFF2-40B4-BE49-F238E27FC236}">
                <a16:creationId xmlns:a16="http://schemas.microsoft.com/office/drawing/2014/main" id="{EF5B36BA-E7B6-E0DF-1CAC-9B52EB9C6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297" y="5298901"/>
            <a:ext cx="3243935" cy="1240011"/>
          </a:xfrm>
          <a:prstGeom prst="rect">
            <a:avLst/>
          </a:prstGeom>
        </p:spPr>
      </p:pic>
    </p:spTree>
    <p:extLst>
      <p:ext uri="{BB962C8B-B14F-4D97-AF65-F5344CB8AC3E}">
        <p14:creationId xmlns:p14="http://schemas.microsoft.com/office/powerpoint/2010/main" val="387570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2491273"/>
            <a:ext cx="9144000" cy="1728389"/>
          </a:xfrm>
        </p:spPr>
        <p:txBody>
          <a:bodyPr>
            <a:normAutofit fontScale="85000" lnSpcReduction="10000"/>
          </a:bodyPr>
          <a:lstStyle/>
          <a:p>
            <a:endParaRPr lang="en-US" dirty="0"/>
          </a:p>
          <a:p>
            <a:endParaRPr lang="en-US" sz="3200" b="1" dirty="0"/>
          </a:p>
          <a:p>
            <a:r>
              <a:rPr lang="en-US" sz="3200" b="1" dirty="0"/>
              <a:t>Introducing the Hon. Justice Brian Preston, FRSN SC FAAL</a:t>
            </a:r>
          </a:p>
          <a:p>
            <a:r>
              <a:rPr lang="en-US" sz="3100" dirty="0"/>
              <a:t>Chief Judge of the Land and Environment Court of NSW Australia</a:t>
            </a:r>
            <a:endParaRPr lang="en-US" sz="2300" dirty="0"/>
          </a:p>
        </p:txBody>
      </p:sp>
    </p:spTree>
    <p:extLst>
      <p:ext uri="{BB962C8B-B14F-4D97-AF65-F5344CB8AC3E}">
        <p14:creationId xmlns:p14="http://schemas.microsoft.com/office/powerpoint/2010/main" val="3917176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1A8C-25C3-80C1-FF30-A9D3EBDEF91C}"/>
              </a:ext>
            </a:extLst>
          </p:cNvPr>
          <p:cNvSpPr>
            <a:spLocks noGrp="1"/>
          </p:cNvSpPr>
          <p:nvPr>
            <p:ph type="title"/>
          </p:nvPr>
        </p:nvSpPr>
        <p:spPr/>
        <p:txBody>
          <a:bodyPr/>
          <a:lstStyle/>
          <a:p>
            <a:r>
              <a:rPr lang="en-GB" dirty="0">
                <a:solidFill>
                  <a:srgbClr val="0070C0"/>
                </a:solidFill>
              </a:rPr>
              <a:t>How a court appointed witness system will operate </a:t>
            </a:r>
            <a:endParaRPr lang="en-AU" dirty="0">
              <a:solidFill>
                <a:srgbClr val="0070C0"/>
              </a:solidFill>
            </a:endParaRPr>
          </a:p>
        </p:txBody>
      </p:sp>
      <p:sp>
        <p:nvSpPr>
          <p:cNvPr id="3" name="Content Placeholder 2">
            <a:extLst>
              <a:ext uri="{FF2B5EF4-FFF2-40B4-BE49-F238E27FC236}">
                <a16:creationId xmlns:a16="http://schemas.microsoft.com/office/drawing/2014/main" id="{312978FE-208D-488C-5690-AE9A4E1D28A9}"/>
              </a:ext>
            </a:extLst>
          </p:cNvPr>
          <p:cNvSpPr>
            <a:spLocks noGrp="1"/>
          </p:cNvSpPr>
          <p:nvPr>
            <p:ph idx="1"/>
          </p:nvPr>
        </p:nvSpPr>
        <p:spPr>
          <a:xfrm>
            <a:off x="838200" y="1979525"/>
            <a:ext cx="10515600" cy="3147111"/>
          </a:xfrm>
        </p:spPr>
        <p:txBody>
          <a:bodyPr/>
          <a:lstStyle/>
          <a:p>
            <a:r>
              <a:rPr lang="en-AU" dirty="0"/>
              <a:t>After the initiation of legal proceedings there will be a directions hearing where appropriate experts are appointed to:</a:t>
            </a:r>
          </a:p>
          <a:p>
            <a:pPr lvl="1"/>
            <a:r>
              <a:rPr lang="en-AU" dirty="0"/>
              <a:t>Inspect </a:t>
            </a:r>
          </a:p>
          <a:p>
            <a:pPr lvl="1"/>
            <a:r>
              <a:rPr lang="en-AU" dirty="0"/>
              <a:t>Diagnose </a:t>
            </a:r>
          </a:p>
          <a:p>
            <a:pPr lvl="1"/>
            <a:r>
              <a:rPr lang="en-AU" dirty="0"/>
              <a:t>Cost </a:t>
            </a:r>
          </a:p>
          <a:p>
            <a:pPr lvl="1"/>
            <a:r>
              <a:rPr lang="en-AU" dirty="0"/>
              <a:t>Prepare a report on point </a:t>
            </a:r>
          </a:p>
          <a:p>
            <a:pPr lvl="1"/>
            <a:r>
              <a:rPr lang="en-AU" dirty="0"/>
              <a:t>Copy the report to disputants, court or tribunal member</a:t>
            </a:r>
          </a:p>
        </p:txBody>
      </p:sp>
      <p:sp>
        <p:nvSpPr>
          <p:cNvPr id="7" name="Footer Placeholder 6">
            <a:extLst>
              <a:ext uri="{FF2B5EF4-FFF2-40B4-BE49-F238E27FC236}">
                <a16:creationId xmlns:a16="http://schemas.microsoft.com/office/drawing/2014/main" id="{C8231A49-C95A-39B5-1EAA-C079B4458ACB}"/>
              </a:ext>
            </a:extLst>
          </p:cNvPr>
          <p:cNvSpPr>
            <a:spLocks noGrp="1"/>
          </p:cNvSpPr>
          <p:nvPr>
            <p:ph type="ftr" sz="quarter" idx="11"/>
          </p:nvPr>
        </p:nvSpPr>
        <p:spPr/>
        <p:txBody>
          <a:bodyPr/>
          <a:lstStyle/>
          <a:p>
            <a:r>
              <a:rPr lang="en-GB"/>
              <a:t>Insights on: How to improve Construction Dispute Resolution systems. Adj Professor Kim Lovegrove MSE RML</a:t>
            </a:r>
            <a:endParaRPr lang="en-AU"/>
          </a:p>
        </p:txBody>
      </p:sp>
      <p:pic>
        <p:nvPicPr>
          <p:cNvPr id="4" name="Picture 3" descr="A close-up of a construction company logo&#10;&#10;Description automatically generated">
            <a:extLst>
              <a:ext uri="{FF2B5EF4-FFF2-40B4-BE49-F238E27FC236}">
                <a16:creationId xmlns:a16="http://schemas.microsoft.com/office/drawing/2014/main" id="{CECBA8D6-B4F0-32B5-CCDC-7F51E69B7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297" y="5298901"/>
            <a:ext cx="3243935" cy="1240011"/>
          </a:xfrm>
          <a:prstGeom prst="rect">
            <a:avLst/>
          </a:prstGeom>
        </p:spPr>
      </p:pic>
    </p:spTree>
    <p:extLst>
      <p:ext uri="{BB962C8B-B14F-4D97-AF65-F5344CB8AC3E}">
        <p14:creationId xmlns:p14="http://schemas.microsoft.com/office/powerpoint/2010/main" val="3561902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1A8C-25C3-80C1-FF30-A9D3EBDEF91C}"/>
              </a:ext>
            </a:extLst>
          </p:cNvPr>
          <p:cNvSpPr>
            <a:spLocks noGrp="1"/>
          </p:cNvSpPr>
          <p:nvPr>
            <p:ph type="title"/>
          </p:nvPr>
        </p:nvSpPr>
        <p:spPr/>
        <p:txBody>
          <a:bodyPr/>
          <a:lstStyle/>
          <a:p>
            <a:r>
              <a:rPr lang="en-GB" dirty="0">
                <a:solidFill>
                  <a:srgbClr val="0070C0"/>
                </a:solidFill>
              </a:rPr>
              <a:t>The benefits of court appointed expert witnesses</a:t>
            </a:r>
            <a:endParaRPr lang="en-AU" dirty="0">
              <a:solidFill>
                <a:srgbClr val="0070C0"/>
              </a:solidFill>
            </a:endParaRPr>
          </a:p>
        </p:txBody>
      </p:sp>
      <p:sp>
        <p:nvSpPr>
          <p:cNvPr id="3" name="Content Placeholder 2">
            <a:extLst>
              <a:ext uri="{FF2B5EF4-FFF2-40B4-BE49-F238E27FC236}">
                <a16:creationId xmlns:a16="http://schemas.microsoft.com/office/drawing/2014/main" id="{312978FE-208D-488C-5690-AE9A4E1D28A9}"/>
              </a:ext>
            </a:extLst>
          </p:cNvPr>
          <p:cNvSpPr>
            <a:spLocks noGrp="1"/>
          </p:cNvSpPr>
          <p:nvPr>
            <p:ph idx="1"/>
          </p:nvPr>
        </p:nvSpPr>
        <p:spPr>
          <a:xfrm>
            <a:off x="838200" y="2090057"/>
            <a:ext cx="10515600" cy="2868805"/>
          </a:xfrm>
        </p:spPr>
        <p:txBody>
          <a:bodyPr>
            <a:normAutofit lnSpcReduction="10000"/>
          </a:bodyPr>
          <a:lstStyle/>
          <a:p>
            <a:pPr marL="0" indent="0">
              <a:buNone/>
            </a:pPr>
            <a:endParaRPr lang="en-GB" dirty="0"/>
          </a:p>
          <a:p>
            <a:r>
              <a:rPr lang="en-GB" dirty="0"/>
              <a:t>Shorter trial length</a:t>
            </a:r>
          </a:p>
          <a:p>
            <a:r>
              <a:rPr lang="en-GB" dirty="0"/>
              <a:t>Earlier settlement</a:t>
            </a:r>
          </a:p>
          <a:p>
            <a:r>
              <a:rPr lang="en-GB" dirty="0"/>
              <a:t>A reduction in costs of the proceeding</a:t>
            </a:r>
          </a:p>
          <a:p>
            <a:r>
              <a:rPr lang="en-GB" dirty="0"/>
              <a:t>A reigning in of expert witness ‘pugilism’ in that court appointed experts will remove the adversarial modus operandi </a:t>
            </a:r>
          </a:p>
        </p:txBody>
      </p:sp>
      <p:sp>
        <p:nvSpPr>
          <p:cNvPr id="7" name="Footer Placeholder 6">
            <a:extLst>
              <a:ext uri="{FF2B5EF4-FFF2-40B4-BE49-F238E27FC236}">
                <a16:creationId xmlns:a16="http://schemas.microsoft.com/office/drawing/2014/main" id="{C8231A49-C95A-39B5-1EAA-C079B4458ACB}"/>
              </a:ext>
            </a:extLst>
          </p:cNvPr>
          <p:cNvSpPr>
            <a:spLocks noGrp="1"/>
          </p:cNvSpPr>
          <p:nvPr>
            <p:ph type="ftr" sz="quarter" idx="11"/>
          </p:nvPr>
        </p:nvSpPr>
        <p:spPr/>
        <p:txBody>
          <a:bodyPr/>
          <a:lstStyle/>
          <a:p>
            <a:r>
              <a:rPr lang="en-GB"/>
              <a:t>Insights on: How to improve Construction Dispute Resolution systems. Adj Professor Kim Lovegrove MSE RML</a:t>
            </a:r>
            <a:endParaRPr lang="en-AU"/>
          </a:p>
        </p:txBody>
      </p:sp>
      <p:pic>
        <p:nvPicPr>
          <p:cNvPr id="4" name="Picture 3" descr="A close-up of a construction company logo&#10;&#10;Description automatically generated">
            <a:extLst>
              <a:ext uri="{FF2B5EF4-FFF2-40B4-BE49-F238E27FC236}">
                <a16:creationId xmlns:a16="http://schemas.microsoft.com/office/drawing/2014/main" id="{DCD79962-BEAE-BEB9-DB8D-2E9CF8389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297" y="5298901"/>
            <a:ext cx="3243935" cy="1240011"/>
          </a:xfrm>
          <a:prstGeom prst="rect">
            <a:avLst/>
          </a:prstGeom>
        </p:spPr>
      </p:pic>
    </p:spTree>
    <p:extLst>
      <p:ext uri="{BB962C8B-B14F-4D97-AF65-F5344CB8AC3E}">
        <p14:creationId xmlns:p14="http://schemas.microsoft.com/office/powerpoint/2010/main" val="4073034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1A8C-25C3-80C1-FF30-A9D3EBDEF91C}"/>
              </a:ext>
            </a:extLst>
          </p:cNvPr>
          <p:cNvSpPr>
            <a:spLocks noGrp="1"/>
          </p:cNvSpPr>
          <p:nvPr>
            <p:ph type="title"/>
          </p:nvPr>
        </p:nvSpPr>
        <p:spPr/>
        <p:txBody>
          <a:bodyPr/>
          <a:lstStyle/>
          <a:p>
            <a:r>
              <a:rPr lang="en-GB" dirty="0">
                <a:solidFill>
                  <a:srgbClr val="0070C0"/>
                </a:solidFill>
              </a:rPr>
              <a:t>Conclusion</a:t>
            </a:r>
            <a:endParaRPr lang="en-AU" dirty="0">
              <a:solidFill>
                <a:srgbClr val="0070C0"/>
              </a:solidFill>
            </a:endParaRPr>
          </a:p>
        </p:txBody>
      </p:sp>
      <p:sp>
        <p:nvSpPr>
          <p:cNvPr id="3" name="Content Placeholder 2">
            <a:extLst>
              <a:ext uri="{FF2B5EF4-FFF2-40B4-BE49-F238E27FC236}">
                <a16:creationId xmlns:a16="http://schemas.microsoft.com/office/drawing/2014/main" id="{312978FE-208D-488C-5690-AE9A4E1D28A9}"/>
              </a:ext>
            </a:extLst>
          </p:cNvPr>
          <p:cNvSpPr>
            <a:spLocks noGrp="1"/>
          </p:cNvSpPr>
          <p:nvPr>
            <p:ph idx="1"/>
          </p:nvPr>
        </p:nvSpPr>
        <p:spPr>
          <a:xfrm>
            <a:off x="838200" y="996462"/>
            <a:ext cx="10515600" cy="4682443"/>
          </a:xfrm>
        </p:spPr>
        <p:txBody>
          <a:bodyPr>
            <a:noAutofit/>
          </a:bodyPr>
          <a:lstStyle/>
          <a:p>
            <a:pPr marL="0" indent="0">
              <a:buNone/>
            </a:pPr>
            <a:endParaRPr lang="en-GB" sz="2400" dirty="0"/>
          </a:p>
          <a:p>
            <a:r>
              <a:rPr lang="en-GB" sz="2400" dirty="0"/>
              <a:t>Best practice construction dispute resolution ecology will feature: </a:t>
            </a:r>
          </a:p>
          <a:p>
            <a:pPr lvl="1"/>
            <a:r>
              <a:rPr lang="en-GB" dirty="0"/>
              <a:t>Mandatory front-end mediation </a:t>
            </a:r>
          </a:p>
          <a:p>
            <a:pPr lvl="1"/>
            <a:r>
              <a:rPr lang="en-GB" dirty="0"/>
              <a:t>Dedicated building lists </a:t>
            </a:r>
          </a:p>
          <a:p>
            <a:pPr lvl="1"/>
            <a:r>
              <a:rPr lang="en-GB" dirty="0"/>
              <a:t>An accreditation system which accredits expert witnesses</a:t>
            </a:r>
          </a:p>
          <a:p>
            <a:pPr lvl="1"/>
            <a:r>
              <a:rPr lang="en-GB" dirty="0"/>
              <a:t>Courts/tribunal appointed expert witnesses</a:t>
            </a:r>
          </a:p>
          <a:p>
            <a:pPr lvl="1"/>
            <a:r>
              <a:rPr lang="en-GB" dirty="0"/>
              <a:t>The renumeration of both mediators and the expert witnesses on the basis that the parties pay for their retention </a:t>
            </a:r>
          </a:p>
          <a:p>
            <a:r>
              <a:rPr lang="en-GB" sz="2400" dirty="0"/>
              <a:t>If these elements are enshrined in construction dispute resolution apparatus, I predict that the costs of dispute resolution will dramatically reduce and will  be conducive to a more holistic and utilitarian outcome that is in keeping with the philosophy of convergent dispute resolution.</a:t>
            </a:r>
          </a:p>
          <a:p>
            <a:pPr marL="0" indent="0">
              <a:buNone/>
            </a:pPr>
            <a:endParaRPr lang="en-AU" sz="2400" dirty="0"/>
          </a:p>
        </p:txBody>
      </p:sp>
      <p:sp>
        <p:nvSpPr>
          <p:cNvPr id="7" name="Footer Placeholder 6">
            <a:extLst>
              <a:ext uri="{FF2B5EF4-FFF2-40B4-BE49-F238E27FC236}">
                <a16:creationId xmlns:a16="http://schemas.microsoft.com/office/drawing/2014/main" id="{C8231A49-C95A-39B5-1EAA-C079B4458ACB}"/>
              </a:ext>
            </a:extLst>
          </p:cNvPr>
          <p:cNvSpPr>
            <a:spLocks noGrp="1"/>
          </p:cNvSpPr>
          <p:nvPr>
            <p:ph type="ftr" sz="quarter" idx="11"/>
          </p:nvPr>
        </p:nvSpPr>
        <p:spPr/>
        <p:txBody>
          <a:bodyPr/>
          <a:lstStyle/>
          <a:p>
            <a:r>
              <a:rPr lang="en-GB"/>
              <a:t>Insights on: How to improve Construction Dispute Resolution systems. Adj Professor Kim Lovegrove MSE RML</a:t>
            </a:r>
            <a:endParaRPr lang="en-AU"/>
          </a:p>
        </p:txBody>
      </p:sp>
      <p:pic>
        <p:nvPicPr>
          <p:cNvPr id="4" name="Picture 3" descr="A close-up of a construction company logo&#10;&#10;Description automatically generated">
            <a:extLst>
              <a:ext uri="{FF2B5EF4-FFF2-40B4-BE49-F238E27FC236}">
                <a16:creationId xmlns:a16="http://schemas.microsoft.com/office/drawing/2014/main" id="{5086E572-DBDB-F0D7-1699-AC5C83F88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297" y="5298901"/>
            <a:ext cx="3243935" cy="1240011"/>
          </a:xfrm>
          <a:prstGeom prst="rect">
            <a:avLst/>
          </a:prstGeom>
        </p:spPr>
      </p:pic>
    </p:spTree>
    <p:extLst>
      <p:ext uri="{BB962C8B-B14F-4D97-AF65-F5344CB8AC3E}">
        <p14:creationId xmlns:p14="http://schemas.microsoft.com/office/powerpoint/2010/main" val="3257626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1A8C-25C3-80C1-FF30-A9D3EBDEF91C}"/>
              </a:ext>
            </a:extLst>
          </p:cNvPr>
          <p:cNvSpPr>
            <a:spLocks noGrp="1"/>
          </p:cNvSpPr>
          <p:nvPr>
            <p:ph type="title"/>
          </p:nvPr>
        </p:nvSpPr>
        <p:spPr/>
        <p:txBody>
          <a:bodyPr/>
          <a:lstStyle/>
          <a:p>
            <a:r>
              <a:rPr lang="en-GB" dirty="0">
                <a:solidFill>
                  <a:srgbClr val="0070C0"/>
                </a:solidFill>
              </a:rPr>
              <a:t>References</a:t>
            </a:r>
            <a:endParaRPr lang="en-AU" dirty="0">
              <a:solidFill>
                <a:srgbClr val="0070C0"/>
              </a:solidFill>
            </a:endParaRPr>
          </a:p>
        </p:txBody>
      </p:sp>
      <p:sp>
        <p:nvSpPr>
          <p:cNvPr id="3" name="Content Placeholder 2">
            <a:extLst>
              <a:ext uri="{FF2B5EF4-FFF2-40B4-BE49-F238E27FC236}">
                <a16:creationId xmlns:a16="http://schemas.microsoft.com/office/drawing/2014/main" id="{312978FE-208D-488C-5690-AE9A4E1D28A9}"/>
              </a:ext>
            </a:extLst>
          </p:cNvPr>
          <p:cNvSpPr>
            <a:spLocks noGrp="1"/>
          </p:cNvSpPr>
          <p:nvPr>
            <p:ph idx="1"/>
          </p:nvPr>
        </p:nvSpPr>
        <p:spPr>
          <a:xfrm>
            <a:off x="838200" y="1366345"/>
            <a:ext cx="10515600" cy="4312560"/>
          </a:xfrm>
        </p:spPr>
        <p:txBody>
          <a:bodyPr>
            <a:noAutofit/>
          </a:bodyPr>
          <a:lstStyle/>
          <a:p>
            <a:pPr marL="0" indent="0">
              <a:buNone/>
            </a:pPr>
            <a:endParaRPr lang="en-GB" sz="2400" dirty="0"/>
          </a:p>
          <a:p>
            <a:pPr marL="0" indent="0">
              <a:buNone/>
            </a:pPr>
            <a:r>
              <a:rPr lang="en-GB" sz="2400" dirty="0"/>
              <a:t>[1] </a:t>
            </a:r>
            <a:r>
              <a:rPr lang="en-US" sz="2400" dirty="0"/>
              <a:t>The Construction Index, ‘Claims and Disputes Plague Major Projects’ </a:t>
            </a:r>
            <a:r>
              <a:rPr lang="en-US" sz="2400" i="1" dirty="0"/>
              <a:t>The Construction Index: The Construction Search Engine </a:t>
            </a:r>
            <a:r>
              <a:rPr lang="en-US" sz="2400" dirty="0"/>
              <a:t>(Research Article, 28/10/2022) &lt;https://www.theconstructionindex.co.uk/news/view/claims-and-disputes-plague-major-projects?utm_source=tci&amp;utm_medium=sharing&amp;utm_campaign=linkedin&gt;.</a:t>
            </a:r>
            <a:endParaRPr lang="en-AU" sz="2400" dirty="0"/>
          </a:p>
        </p:txBody>
      </p:sp>
      <p:sp>
        <p:nvSpPr>
          <p:cNvPr id="7" name="Footer Placeholder 6">
            <a:extLst>
              <a:ext uri="{FF2B5EF4-FFF2-40B4-BE49-F238E27FC236}">
                <a16:creationId xmlns:a16="http://schemas.microsoft.com/office/drawing/2014/main" id="{C8231A49-C95A-39B5-1EAA-C079B4458A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Insights on: How to improve Construction Dispute Resolution systems. Adj Professor Kim Lovegrove MSE RML</a:t>
            </a:r>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close-up of a construction company logo&#10;&#10;Description automatically generated">
            <a:extLst>
              <a:ext uri="{FF2B5EF4-FFF2-40B4-BE49-F238E27FC236}">
                <a16:creationId xmlns:a16="http://schemas.microsoft.com/office/drawing/2014/main" id="{5086E572-DBDB-F0D7-1699-AC5C83F88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297" y="5298901"/>
            <a:ext cx="3243935" cy="1240011"/>
          </a:xfrm>
          <a:prstGeom prst="rect">
            <a:avLst/>
          </a:prstGeom>
        </p:spPr>
      </p:pic>
    </p:spTree>
    <p:extLst>
      <p:ext uri="{BB962C8B-B14F-4D97-AF65-F5344CB8AC3E}">
        <p14:creationId xmlns:p14="http://schemas.microsoft.com/office/powerpoint/2010/main" val="894820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AE3-67C2-E896-B72D-241D8A2DFAE8}"/>
              </a:ext>
            </a:extLst>
          </p:cNvPr>
          <p:cNvSpPr>
            <a:spLocks noGrp="1"/>
          </p:cNvSpPr>
          <p:nvPr>
            <p:ph type="title"/>
          </p:nvPr>
        </p:nvSpPr>
        <p:spPr>
          <a:xfrm>
            <a:off x="572493" y="238539"/>
            <a:ext cx="11018520" cy="1434415"/>
          </a:xfrm>
        </p:spPr>
        <p:txBody>
          <a:bodyPr anchor="b">
            <a:normAutofit fontScale="90000"/>
          </a:bodyPr>
          <a:lstStyle/>
          <a:p>
            <a:r>
              <a:rPr lang="en-GB" sz="5400" dirty="0"/>
              <a:t>Presented by </a:t>
            </a:r>
            <a:r>
              <a:rPr lang="en-GB" sz="5400" dirty="0" err="1"/>
              <a:t>Adj</a:t>
            </a:r>
            <a:r>
              <a:rPr lang="en-GB" sz="5400" dirty="0"/>
              <a:t> Professor Kim Lovegrove MSE, RML </a:t>
            </a:r>
            <a:endParaRPr lang="en-AU" sz="5400" dirty="0"/>
          </a:p>
        </p:txBody>
      </p:sp>
      <p:sp>
        <p:nvSpPr>
          <p:cNvPr id="3" name="Content Placeholder 2">
            <a:extLst>
              <a:ext uri="{FF2B5EF4-FFF2-40B4-BE49-F238E27FC236}">
                <a16:creationId xmlns:a16="http://schemas.microsoft.com/office/drawing/2014/main" id="{AC90CD9B-51C6-269C-DE30-FFFE4CB261F3}"/>
              </a:ext>
            </a:extLst>
          </p:cNvPr>
          <p:cNvSpPr>
            <a:spLocks noGrp="1"/>
          </p:cNvSpPr>
          <p:nvPr>
            <p:ph idx="1"/>
          </p:nvPr>
        </p:nvSpPr>
        <p:spPr>
          <a:xfrm>
            <a:off x="572493" y="2071316"/>
            <a:ext cx="6713552" cy="4119172"/>
          </a:xfrm>
        </p:spPr>
        <p:txBody>
          <a:bodyPr anchor="t">
            <a:normAutofit/>
          </a:bodyPr>
          <a:lstStyle/>
          <a:p>
            <a:pPr marL="342900" indent="-342900">
              <a:buFont typeface="Arial" panose="020B0604020202020204" pitchFamily="34" charset="0"/>
              <a:buChar char="•"/>
            </a:pPr>
            <a:r>
              <a:rPr lang="en-AU" sz="2000" dirty="0"/>
              <a:t>Founder – Lovegrove and Cotton, construction and planning lawyers Australia </a:t>
            </a:r>
          </a:p>
          <a:p>
            <a:pPr marL="342900" indent="-342900">
              <a:buFont typeface="Arial" panose="020B0604020202020204" pitchFamily="34" charset="0"/>
              <a:buChar char="•"/>
            </a:pPr>
            <a:r>
              <a:rPr lang="en-GB" sz="2000" dirty="0"/>
              <a:t>Chair of the IBQC, past Senior Law Reform Consultant to the World Bank</a:t>
            </a:r>
            <a:endParaRPr lang="en-AU" sz="2000" dirty="0"/>
          </a:p>
          <a:p>
            <a:pPr marL="342900" indent="-342900">
              <a:buFont typeface="Arial" panose="020B0604020202020204" pitchFamily="34" charset="0"/>
              <a:buChar char="•"/>
            </a:pPr>
            <a:endParaRPr lang="en-AU" sz="2000" i="1"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2000" i="1"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2000" i="1" kern="100" dirty="0">
                <a:latin typeface="Calibri" panose="020F0502020204030204" pitchFamily="34" charset="0"/>
                <a:ea typeface="Calibri" panose="020F0502020204030204" pitchFamily="34" charset="0"/>
                <a:cs typeface="Times New Roman" panose="02020603050405020304" pitchFamily="18" charset="0"/>
              </a:rPr>
              <a:t>The views expressed in this paper are of the writer </a:t>
            </a:r>
          </a:p>
          <a:p>
            <a:pPr marL="0" indent="0">
              <a:buNone/>
            </a:pPr>
            <a:r>
              <a:rPr lang="en-AU" sz="2000" i="1" kern="100" dirty="0">
                <a:latin typeface="Calibri" panose="020F0502020204030204" pitchFamily="34" charset="0"/>
                <a:ea typeface="Calibri" panose="020F0502020204030204" pitchFamily="34" charset="0"/>
                <a:cs typeface="Times New Roman" panose="02020603050405020304" pitchFamily="18" charset="0"/>
              </a:rPr>
              <a:t>only and are not the views of any other body.</a:t>
            </a:r>
            <a:endParaRPr lang="en-AU" sz="20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AU"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2000" dirty="0"/>
          </a:p>
        </p:txBody>
      </p:sp>
      <p:sp>
        <p:nvSpPr>
          <p:cNvPr id="4" name="Footer Placeholder 3">
            <a:extLst>
              <a:ext uri="{FF2B5EF4-FFF2-40B4-BE49-F238E27FC236}">
                <a16:creationId xmlns:a16="http://schemas.microsoft.com/office/drawing/2014/main" id="{E1F65B3F-DE44-B5CC-7BCA-CC9E7E3C2652}"/>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en-GB" sz="900"/>
              <a:t>Insights on: How to improve Construction Dispute Resolution systems. Adj Professor Kim Lovegrove MSE RML</a:t>
            </a:r>
            <a:endParaRPr lang="en-AU" sz="900"/>
          </a:p>
        </p:txBody>
      </p:sp>
      <p:pic>
        <p:nvPicPr>
          <p:cNvPr id="8" name="Picture 4" descr="SCL_NZ_logo">
            <a:extLst>
              <a:ext uri="{FF2B5EF4-FFF2-40B4-BE49-F238E27FC236}">
                <a16:creationId xmlns:a16="http://schemas.microsoft.com/office/drawing/2014/main" id="{5B13B3CF-22D9-ED6D-A99F-4113BDBF8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5259" y="5156563"/>
            <a:ext cx="1236095" cy="1222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1457A16-8013-37E0-77C6-5D2C298A7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6886" y="2097549"/>
            <a:ext cx="1623430" cy="17965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with text on it&#10;&#10;Description automatically generated">
            <a:extLst>
              <a:ext uri="{FF2B5EF4-FFF2-40B4-BE49-F238E27FC236}">
                <a16:creationId xmlns:a16="http://schemas.microsoft.com/office/drawing/2014/main" id="{ABDC14FC-99CD-7ED4-87E9-DAB24BC1BA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4742" y="5240590"/>
            <a:ext cx="2479467" cy="1115760"/>
          </a:xfrm>
          <a:prstGeom prst="rect">
            <a:avLst/>
          </a:prstGeom>
        </p:spPr>
      </p:pic>
    </p:spTree>
    <p:extLst>
      <p:ext uri="{BB962C8B-B14F-4D97-AF65-F5344CB8AC3E}">
        <p14:creationId xmlns:p14="http://schemas.microsoft.com/office/powerpoint/2010/main" val="218870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2491273"/>
            <a:ext cx="9144000" cy="1728389"/>
          </a:xfrm>
        </p:spPr>
        <p:txBody>
          <a:bodyPr>
            <a:normAutofit fontScale="55000" lnSpcReduction="20000"/>
          </a:bodyPr>
          <a:lstStyle/>
          <a:p>
            <a:endParaRPr lang="en-US" dirty="0"/>
          </a:p>
          <a:p>
            <a:endParaRPr lang="en-US" sz="3200" b="1" dirty="0"/>
          </a:p>
          <a:p>
            <a:r>
              <a:rPr lang="en-US" sz="5100" b="1" dirty="0"/>
              <a:t>Introducing Phillip </a:t>
            </a:r>
            <a:r>
              <a:rPr lang="en-US" sz="5100" b="1" dirty="0" err="1"/>
              <a:t>Greenham</a:t>
            </a:r>
            <a:endParaRPr lang="en-US" sz="5100" b="1" dirty="0"/>
          </a:p>
          <a:p>
            <a:r>
              <a:rPr lang="en-US" sz="5100" dirty="0"/>
              <a:t>Enterprise Fellow Melbourne Law School, Senior construction lawyer and arbitrator Australia</a:t>
            </a:r>
          </a:p>
          <a:p>
            <a:endParaRPr lang="en-US" dirty="0"/>
          </a:p>
        </p:txBody>
      </p:sp>
    </p:spTree>
    <p:extLst>
      <p:ext uri="{BB962C8B-B14F-4D97-AF65-F5344CB8AC3E}">
        <p14:creationId xmlns:p14="http://schemas.microsoft.com/office/powerpoint/2010/main" val="3180840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318777-5965-D5BF-BB4C-788AE10A083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E36BEB3-A551-5662-5520-9B766C94481C}"/>
              </a:ext>
            </a:extLst>
          </p:cNvPr>
          <p:cNvSpPr>
            <a:spLocks noGrp="1"/>
          </p:cNvSpPr>
          <p:nvPr>
            <p:ph type="ctrTitle"/>
          </p:nvPr>
        </p:nvSpPr>
        <p:spPr>
          <a:xfrm>
            <a:off x="1300294" y="1652631"/>
            <a:ext cx="10016455" cy="3275483"/>
          </a:xfrm>
        </p:spPr>
        <p:txBody>
          <a:bodyPr>
            <a:normAutofit/>
          </a:bodyPr>
          <a:lstStyle/>
          <a:p>
            <a:pPr algn="l"/>
            <a:r>
              <a:rPr lang="en-GB" sz="3200" b="1" i="0" u="none" strike="noStrike" dirty="0">
                <a:effectLst/>
                <a:latin typeface="+mn-lt"/>
              </a:rPr>
              <a:t>Good Practice Guidelines Regarding Dispute Resolution</a:t>
            </a:r>
            <a:br>
              <a:rPr lang="en-GB" sz="2800" b="0" i="0" u="none" strike="noStrike" dirty="0">
                <a:effectLst/>
                <a:latin typeface="+mn-lt"/>
              </a:rPr>
            </a:br>
            <a:br>
              <a:rPr lang="en-GB" sz="1800" b="0" i="0" u="none" strike="noStrike" dirty="0">
                <a:effectLst/>
                <a:latin typeface="+mn-lt"/>
              </a:rPr>
            </a:br>
            <a:br>
              <a:rPr lang="en-GB" sz="1800" b="0" i="0" u="none" strike="noStrike" dirty="0">
                <a:effectLst/>
                <a:latin typeface="+mn-lt"/>
              </a:rPr>
            </a:br>
            <a:r>
              <a:rPr lang="en-GB" sz="2800" b="0" i="0" dirty="0">
                <a:effectLst/>
                <a:latin typeface="+mn-lt"/>
              </a:rPr>
              <a:t>Taming the wild world of construction disputation</a:t>
            </a:r>
            <a:endParaRPr lang="en-AU" sz="3600" dirty="0">
              <a:latin typeface="+mn-lt"/>
            </a:endParaRPr>
          </a:p>
        </p:txBody>
      </p:sp>
    </p:spTree>
    <p:extLst>
      <p:ext uri="{BB962C8B-B14F-4D97-AF65-F5344CB8AC3E}">
        <p14:creationId xmlns:p14="http://schemas.microsoft.com/office/powerpoint/2010/main" val="2598452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normAutofit/>
          </a:bodyPr>
          <a:lstStyle/>
          <a:p>
            <a:r>
              <a:rPr lang="en-GB" dirty="0">
                <a:solidFill>
                  <a:srgbClr val="0070C0"/>
                </a:solidFill>
              </a:rPr>
              <a:t>The Need</a:t>
            </a:r>
            <a:endParaRPr lang="en-AU" dirty="0">
              <a:solidFill>
                <a:srgbClr val="0070C0"/>
              </a:solidFill>
            </a:endParaRP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p:txBody>
          <a:bodyPr>
            <a:normAutofit/>
          </a:bodyPr>
          <a:lstStyle/>
          <a:p>
            <a:pPr lvl="1">
              <a:spcBef>
                <a:spcPts val="1200"/>
              </a:spcBef>
              <a:buClr>
                <a:srgbClr val="016EA9"/>
              </a:buClr>
              <a:buFont typeface="Arial" panose="020B0604020202020204" pitchFamily="34" charset="0"/>
              <a:buChar char="•"/>
            </a:pPr>
            <a:r>
              <a:rPr lang="en-US" dirty="0">
                <a:latin typeface="Calibri" panose="020F0502020204030204" pitchFamily="34" charset="0"/>
                <a:cs typeface="Calibri" panose="020F0502020204030204" pitchFamily="34" charset="0"/>
              </a:rPr>
              <a:t>Building disputes are problematic</a:t>
            </a:r>
          </a:p>
          <a:p>
            <a:pPr lvl="2">
              <a:spcBef>
                <a:spcPts val="1200"/>
              </a:spcBef>
              <a:buClr>
                <a:srgbClr val="016EA9"/>
              </a:buClr>
              <a:buFont typeface="Arial" panose="020B0604020202020204" pitchFamily="34" charset="0"/>
              <a:buChar char="•"/>
            </a:pPr>
            <a:r>
              <a:rPr lang="en-US" sz="2400" dirty="0">
                <a:latin typeface="Calibri" panose="020F0502020204030204" pitchFamily="34" charset="0"/>
                <a:cs typeface="Calibri" panose="020F0502020204030204" pitchFamily="34" charset="0"/>
              </a:rPr>
              <a:t>Expensive</a:t>
            </a:r>
          </a:p>
          <a:p>
            <a:pPr lvl="2">
              <a:spcBef>
                <a:spcPts val="1200"/>
              </a:spcBef>
              <a:buClr>
                <a:srgbClr val="016EA9"/>
              </a:buClr>
              <a:buFont typeface="Arial" panose="020B0604020202020204" pitchFamily="34" charset="0"/>
              <a:buChar char="•"/>
            </a:pPr>
            <a:r>
              <a:rPr lang="en-US" sz="2400" dirty="0">
                <a:latin typeface="Calibri" panose="020F0502020204030204" pitchFamily="34" charset="0"/>
                <a:cs typeface="Calibri" panose="020F0502020204030204" pitchFamily="34" charset="0"/>
              </a:rPr>
              <a:t>Time consuming</a:t>
            </a:r>
          </a:p>
          <a:p>
            <a:pPr lvl="2">
              <a:spcBef>
                <a:spcPts val="1200"/>
              </a:spcBef>
              <a:buClr>
                <a:srgbClr val="016EA9"/>
              </a:buClr>
              <a:buFont typeface="Arial" panose="020B0604020202020204" pitchFamily="34" charset="0"/>
              <a:buChar char="•"/>
            </a:pPr>
            <a:r>
              <a:rPr lang="en-US" sz="2400" dirty="0">
                <a:latin typeface="Calibri" panose="020F0502020204030204" pitchFamily="34" charset="0"/>
                <a:cs typeface="Calibri" panose="020F0502020204030204" pitchFamily="34" charset="0"/>
              </a:rPr>
              <a:t>Commercial disputes</a:t>
            </a:r>
          </a:p>
          <a:p>
            <a:pPr lvl="3">
              <a:spcBef>
                <a:spcPts val="1200"/>
              </a:spcBef>
              <a:buClr>
                <a:srgbClr val="016EA9"/>
              </a:buClr>
              <a:buFont typeface="Arial" panose="020B0604020202020204" pitchFamily="34" charset="0"/>
              <a:buChar char="•"/>
            </a:pPr>
            <a:r>
              <a:rPr lang="en-US" sz="2400" dirty="0">
                <a:latin typeface="Calibri" panose="020F0502020204030204" pitchFamily="34" charset="0"/>
                <a:cs typeface="Calibri" panose="020F0502020204030204" pitchFamily="34" charset="0"/>
              </a:rPr>
              <a:t>Undermine industry productivity and efficiency</a:t>
            </a:r>
          </a:p>
          <a:p>
            <a:pPr lvl="3">
              <a:spcBef>
                <a:spcPts val="1200"/>
              </a:spcBef>
              <a:buClr>
                <a:srgbClr val="016EA9"/>
              </a:buClr>
              <a:buFont typeface="Arial" panose="020B0604020202020204" pitchFamily="34" charset="0"/>
              <a:buChar char="•"/>
            </a:pPr>
            <a:r>
              <a:rPr lang="en-US" sz="2400" dirty="0">
                <a:latin typeface="Calibri" panose="020F0502020204030204" pitchFamily="34" charset="0"/>
                <a:cs typeface="Calibri" panose="020F0502020204030204" pitchFamily="34" charset="0"/>
              </a:rPr>
              <a:t>Compromise the achievement of value for money</a:t>
            </a:r>
          </a:p>
          <a:p>
            <a:pPr lvl="2">
              <a:spcBef>
                <a:spcPts val="1200"/>
              </a:spcBef>
              <a:buClr>
                <a:srgbClr val="016EA9"/>
              </a:buClr>
              <a:buFont typeface="Arial" panose="020B0604020202020204" pitchFamily="34" charset="0"/>
              <a:buChar char="•"/>
            </a:pPr>
            <a:r>
              <a:rPr lang="en-US" sz="2400" dirty="0">
                <a:latin typeface="Calibri" panose="020F0502020204030204" pitchFamily="34" charset="0"/>
                <a:cs typeface="Calibri" panose="020F0502020204030204" pitchFamily="34" charset="0"/>
              </a:rPr>
              <a:t>Residential disputes</a:t>
            </a:r>
          </a:p>
          <a:p>
            <a:pPr lvl="3">
              <a:spcBef>
                <a:spcPts val="1200"/>
              </a:spcBef>
              <a:buClr>
                <a:srgbClr val="016EA9"/>
              </a:buClr>
              <a:buFont typeface="Arial" panose="020B0604020202020204" pitchFamily="34" charset="0"/>
              <a:buChar char="•"/>
            </a:pPr>
            <a:r>
              <a:rPr lang="en-US" sz="2400" dirty="0">
                <a:latin typeface="Calibri" panose="020F0502020204030204" pitchFamily="34" charset="0"/>
                <a:cs typeface="Calibri" panose="020F0502020204030204" pitchFamily="34" charset="0"/>
              </a:rPr>
              <a:t>Emotionally draining and damaging</a:t>
            </a:r>
          </a:p>
          <a:p>
            <a:pPr lvl="3">
              <a:spcBef>
                <a:spcPts val="1200"/>
              </a:spcBef>
              <a:buClr>
                <a:srgbClr val="016EA9"/>
              </a:buClr>
              <a:buFont typeface="Arial" panose="020B0604020202020204" pitchFamily="34" charset="0"/>
              <a:buChar char="•"/>
            </a:pPr>
            <a:r>
              <a:rPr lang="en-US" sz="2400" dirty="0">
                <a:latin typeface="Calibri" panose="020F0502020204030204" pitchFamily="34" charset="0"/>
                <a:cs typeface="Calibri" panose="020F0502020204030204" pitchFamily="34" charset="0"/>
              </a:rPr>
              <a:t>Beyond the reach of many participants</a:t>
            </a:r>
            <a:endParaRPr lang="en-AU" sz="2400" dirty="0"/>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Tree>
    <p:extLst>
      <p:ext uri="{BB962C8B-B14F-4D97-AF65-F5344CB8AC3E}">
        <p14:creationId xmlns:p14="http://schemas.microsoft.com/office/powerpoint/2010/main" val="1379353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normAutofit/>
          </a:bodyPr>
          <a:lstStyle/>
          <a:p>
            <a:r>
              <a:rPr lang="en-GB" dirty="0">
                <a:solidFill>
                  <a:srgbClr val="0070C0"/>
                </a:solidFill>
              </a:rPr>
              <a:t>The Philosophy</a:t>
            </a:r>
            <a:endParaRPr lang="en-AU" dirty="0">
              <a:solidFill>
                <a:srgbClr val="0070C0"/>
              </a:solidFill>
            </a:endParaRP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p:txBody>
          <a:bodyPr vert="horz" lIns="91440" tIns="45720" rIns="91440" bIns="45720" rtlCol="0">
            <a:normAutofit fontScale="92500" lnSpcReduction="20000"/>
          </a:bodyPr>
          <a:lstStyle/>
          <a:p>
            <a:pPr>
              <a:spcBef>
                <a:spcPts val="1200"/>
              </a:spcBef>
              <a:buClr>
                <a:srgbClr val="016EA9"/>
              </a:buClr>
            </a:pPr>
            <a:r>
              <a:rPr lang="en-US" dirty="0">
                <a:latin typeface="Calibri" panose="020F0502020204030204" pitchFamily="34" charset="0"/>
                <a:cs typeface="Calibri" panose="020F0502020204030204" pitchFamily="34" charset="0"/>
              </a:rPr>
              <a:t>Suitable for all types of disputes and projects</a:t>
            </a:r>
          </a:p>
          <a:p>
            <a:pPr lvl="1">
              <a:spcBef>
                <a:spcPts val="1200"/>
              </a:spcBef>
              <a:buClr>
                <a:srgbClr val="016EA9"/>
              </a:buClr>
            </a:pPr>
            <a:r>
              <a:rPr lang="en-US" sz="2800" dirty="0">
                <a:latin typeface="Calibri" panose="020F0502020204030204" pitchFamily="34" charset="0"/>
                <a:cs typeface="Calibri" panose="020F0502020204030204" pitchFamily="34" charset="0"/>
              </a:rPr>
              <a:t>Major and minor projects</a:t>
            </a:r>
          </a:p>
          <a:p>
            <a:pPr lvl="1">
              <a:spcBef>
                <a:spcPts val="1200"/>
              </a:spcBef>
              <a:buClr>
                <a:srgbClr val="016EA9"/>
              </a:buClr>
            </a:pPr>
            <a:r>
              <a:rPr lang="en-US" sz="2800" dirty="0">
                <a:latin typeface="Calibri" panose="020F0502020204030204" pitchFamily="34" charset="0"/>
                <a:cs typeface="Calibri" panose="020F0502020204030204" pitchFamily="34" charset="0"/>
              </a:rPr>
              <a:t>Large and small disputes</a:t>
            </a:r>
          </a:p>
          <a:p>
            <a:pPr>
              <a:spcBef>
                <a:spcPts val="1200"/>
              </a:spcBef>
              <a:buClr>
                <a:srgbClr val="016EA9"/>
              </a:buClr>
            </a:pPr>
            <a:r>
              <a:rPr lang="en-US" dirty="0">
                <a:latin typeface="Calibri" panose="020F0502020204030204" pitchFamily="34" charset="0"/>
                <a:cs typeface="Calibri" panose="020F0502020204030204" pitchFamily="34" charset="0"/>
              </a:rPr>
              <a:t>Cross culture</a:t>
            </a:r>
          </a:p>
          <a:p>
            <a:pPr>
              <a:spcBef>
                <a:spcPts val="1200"/>
              </a:spcBef>
              <a:buClr>
                <a:srgbClr val="016EA9"/>
              </a:buClr>
            </a:pPr>
            <a:r>
              <a:rPr lang="en-US" dirty="0">
                <a:latin typeface="Calibri" panose="020F0502020204030204" pitchFamily="34" charset="0"/>
                <a:cs typeface="Calibri" panose="020F0502020204030204" pitchFamily="34" charset="0"/>
              </a:rPr>
              <a:t>Suitable for all countries on the development spectrum</a:t>
            </a:r>
          </a:p>
          <a:p>
            <a:pPr>
              <a:spcBef>
                <a:spcPts val="1200"/>
              </a:spcBef>
              <a:buClr>
                <a:srgbClr val="016EA9"/>
              </a:buClr>
            </a:pPr>
            <a:r>
              <a:rPr lang="en-US" dirty="0">
                <a:latin typeface="Calibri" panose="020F0502020204030204" pitchFamily="34" charset="0"/>
                <a:cs typeface="Calibri" panose="020F0502020204030204" pitchFamily="34" charset="0"/>
              </a:rPr>
              <a:t>Suitable for different legal landscapes</a:t>
            </a:r>
          </a:p>
          <a:p>
            <a:pPr lvl="1">
              <a:spcBef>
                <a:spcPts val="1200"/>
              </a:spcBef>
              <a:buClr>
                <a:srgbClr val="016EA9"/>
              </a:buClr>
            </a:pPr>
            <a:endParaRPr lang="en-US" dirty="0">
              <a:latin typeface="Calibri" panose="020F0502020204030204" pitchFamily="34" charset="0"/>
              <a:cs typeface="Calibri" panose="020F0502020204030204" pitchFamily="34" charset="0"/>
            </a:endParaRPr>
          </a:p>
          <a:p>
            <a:r>
              <a:rPr lang="en-US" dirty="0"/>
              <a:t>Therefore</a:t>
            </a:r>
          </a:p>
          <a:p>
            <a:pPr lvl="1">
              <a:spcBef>
                <a:spcPts val="1200"/>
              </a:spcBef>
              <a:buClr>
                <a:srgbClr val="016EA9"/>
              </a:buClr>
            </a:pPr>
            <a:r>
              <a:rPr lang="en-US" sz="2800" dirty="0">
                <a:latin typeface="Calibri" panose="020F0502020204030204" pitchFamily="34" charset="0"/>
                <a:cs typeface="Calibri" panose="020F0502020204030204" pitchFamily="34" charset="0"/>
              </a:rPr>
              <a:t>Simplicity</a:t>
            </a:r>
          </a:p>
          <a:p>
            <a:pPr lvl="1">
              <a:spcBef>
                <a:spcPts val="1200"/>
              </a:spcBef>
              <a:buClr>
                <a:srgbClr val="016EA9"/>
              </a:buClr>
            </a:pPr>
            <a:r>
              <a:rPr lang="en-US" sz="2800" dirty="0">
                <a:latin typeface="Calibri" panose="020F0502020204030204" pitchFamily="34" charset="0"/>
                <a:cs typeface="Calibri" panose="020F0502020204030204" pitchFamily="34" charset="0"/>
              </a:rPr>
              <a:t>Flexibility</a:t>
            </a:r>
          </a:p>
          <a:p>
            <a:pPr lvl="1">
              <a:spcBef>
                <a:spcPts val="1200"/>
              </a:spcBef>
              <a:buClr>
                <a:srgbClr val="016EA9"/>
              </a:buClr>
            </a:pPr>
            <a:endParaRPr lang="en-US" dirty="0">
              <a:latin typeface="Calibri" panose="020F0502020204030204" pitchFamily="34" charset="0"/>
              <a:cs typeface="Calibri" panose="020F0502020204030204" pitchFamily="34" charset="0"/>
            </a:endParaRPr>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Tree>
    <p:extLst>
      <p:ext uri="{BB962C8B-B14F-4D97-AF65-F5344CB8AC3E}">
        <p14:creationId xmlns:p14="http://schemas.microsoft.com/office/powerpoint/2010/main" val="3646502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normAutofit/>
          </a:bodyPr>
          <a:lstStyle/>
          <a:p>
            <a:r>
              <a:rPr lang="en-GB" dirty="0">
                <a:solidFill>
                  <a:srgbClr val="0070C0"/>
                </a:solidFill>
              </a:rPr>
              <a:t>The Principles</a:t>
            </a:r>
            <a:endParaRPr lang="en-AU" dirty="0">
              <a:solidFill>
                <a:srgbClr val="0070C0"/>
              </a:solidFill>
            </a:endParaRP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p:txBody>
          <a:bodyPr vert="horz" lIns="91440" tIns="45720" rIns="91440" bIns="45720" rtlCol="0">
            <a:normAutofit/>
          </a:bodyPr>
          <a:lstStyle/>
          <a:p>
            <a:pPr>
              <a:spcBef>
                <a:spcPts val="1800"/>
              </a:spcBef>
              <a:buClr>
                <a:srgbClr val="016EA9"/>
              </a:buClr>
            </a:pPr>
            <a:r>
              <a:rPr lang="en-US" dirty="0">
                <a:latin typeface="Calibri" panose="020F0502020204030204" pitchFamily="34" charset="0"/>
                <a:cs typeface="Calibri" panose="020F0502020204030204" pitchFamily="34" charset="0"/>
              </a:rPr>
              <a:t>Principles 1 – The forum</a:t>
            </a:r>
          </a:p>
          <a:p>
            <a:pPr lvl="1">
              <a:spcBef>
                <a:spcPts val="1800"/>
              </a:spcBef>
              <a:buClr>
                <a:srgbClr val="016EA9"/>
              </a:buClr>
            </a:pPr>
            <a:r>
              <a:rPr lang="en-US" sz="2800" dirty="0">
                <a:latin typeface="Calibri" panose="020F0502020204030204" pitchFamily="34" charset="0"/>
                <a:cs typeface="Calibri" panose="020F0502020204030204" pitchFamily="34" charset="0"/>
              </a:rPr>
              <a:t>Supporting Legislation</a:t>
            </a:r>
          </a:p>
          <a:p>
            <a:pPr lvl="1">
              <a:spcBef>
                <a:spcPts val="1800"/>
              </a:spcBef>
              <a:buClr>
                <a:srgbClr val="016EA9"/>
              </a:buClr>
            </a:pPr>
            <a:r>
              <a:rPr lang="en-US" sz="2800" dirty="0">
                <a:latin typeface="Calibri" panose="020F0502020204030204" pitchFamily="34" charset="0"/>
                <a:cs typeface="Calibri" panose="020F0502020204030204" pitchFamily="34" charset="0"/>
              </a:rPr>
              <a:t>Generally open to the public</a:t>
            </a:r>
          </a:p>
          <a:p>
            <a:pPr>
              <a:spcBef>
                <a:spcPts val="1800"/>
              </a:spcBef>
              <a:buClr>
                <a:srgbClr val="016EA9"/>
              </a:buClr>
            </a:pPr>
            <a:r>
              <a:rPr lang="en-US" dirty="0">
                <a:latin typeface="Calibri" panose="020F0502020204030204" pitchFamily="34" charset="0"/>
                <a:cs typeface="Calibri" panose="020F0502020204030204" pitchFamily="34" charset="0"/>
              </a:rPr>
              <a:t>Principle 2 – Adequately resourced</a:t>
            </a:r>
          </a:p>
          <a:p>
            <a:pPr lvl="1">
              <a:spcBef>
                <a:spcPts val="1800"/>
              </a:spcBef>
              <a:buClr>
                <a:srgbClr val="016EA9"/>
              </a:buClr>
            </a:pPr>
            <a:r>
              <a:rPr lang="en-US" sz="2800" dirty="0">
                <a:latin typeface="Calibri" panose="020F0502020204030204" pitchFamily="34" charset="0"/>
                <a:cs typeface="Calibri" panose="020F0502020204030204" pitchFamily="34" charset="0"/>
              </a:rPr>
              <a:t>Avoid delays</a:t>
            </a:r>
          </a:p>
          <a:p>
            <a:pPr lvl="1">
              <a:spcBef>
                <a:spcPts val="1800"/>
              </a:spcBef>
              <a:buClr>
                <a:srgbClr val="016EA9"/>
              </a:buClr>
            </a:pPr>
            <a:r>
              <a:rPr lang="en-US" sz="2800" dirty="0">
                <a:latin typeface="Calibri" panose="020F0502020204030204" pitchFamily="34" charset="0"/>
                <a:cs typeface="Calibri" panose="020F0502020204030204" pitchFamily="34" charset="0"/>
              </a:rPr>
              <a:t>Appropriate qualifications</a:t>
            </a:r>
          </a:p>
          <a:p>
            <a:pPr lvl="1">
              <a:spcBef>
                <a:spcPts val="1800"/>
              </a:spcBef>
              <a:buClr>
                <a:srgbClr val="016EA9"/>
              </a:buClr>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Tree>
    <p:extLst>
      <p:ext uri="{BB962C8B-B14F-4D97-AF65-F5344CB8AC3E}">
        <p14:creationId xmlns:p14="http://schemas.microsoft.com/office/powerpoint/2010/main" val="372873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BQC – International Building Quality Centre">
            <a:extLst>
              <a:ext uri="{FF2B5EF4-FFF2-40B4-BE49-F238E27FC236}">
                <a16:creationId xmlns:a16="http://schemas.microsoft.com/office/drawing/2014/main" id="{C14A0A33-F5FB-A49A-3512-25191F8C18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67" b="3563"/>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907FE0-6AB3-3840-3A10-6F2CB33738C6}"/>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br>
              <a:rPr lang="en-AU" sz="4800" b="1" dirty="0">
                <a:solidFill>
                  <a:srgbClr val="FFFFFF"/>
                </a:solidFill>
                <a:latin typeface="+mn-lt"/>
                <a:cs typeface="Arial" panose="020B0604020202020204" pitchFamily="34" charset="0"/>
              </a:rPr>
            </a:br>
            <a:r>
              <a:rPr lang="en-AU" sz="4800" b="1" dirty="0">
                <a:solidFill>
                  <a:schemeClr val="bg2"/>
                </a:solidFill>
                <a:latin typeface="+mn-lt"/>
                <a:cs typeface="Arial" panose="020B0604020202020204" pitchFamily="34" charset="0"/>
              </a:rPr>
              <a:t>Current challenges and opportunities for improvement of construction dispute resolution systems.</a:t>
            </a:r>
            <a:endParaRPr lang="en-AU" sz="4800" b="1" dirty="0">
              <a:solidFill>
                <a:schemeClr val="bg2"/>
              </a:solidFill>
              <a:latin typeface="+mn-lt"/>
            </a:endParaRPr>
          </a:p>
        </p:txBody>
      </p:sp>
      <p:sp>
        <p:nvSpPr>
          <p:cNvPr id="3" name="Subtitle 2">
            <a:extLst>
              <a:ext uri="{FF2B5EF4-FFF2-40B4-BE49-F238E27FC236}">
                <a16:creationId xmlns:a16="http://schemas.microsoft.com/office/drawing/2014/main" id="{48F8B721-9225-4AFF-FC43-E47B7FF2EB17}"/>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fontScale="25000" lnSpcReduction="20000"/>
          </a:bodyPr>
          <a:lstStyle/>
          <a:p>
            <a:endParaRPr lang="en-AU" sz="600" dirty="0">
              <a:solidFill>
                <a:srgbClr val="FFFFFF"/>
              </a:solidFill>
              <a:latin typeface="Arial" panose="020B0604020202020204" pitchFamily="34" charset="0"/>
              <a:cs typeface="Arial" panose="020B0604020202020204" pitchFamily="34" charset="0"/>
            </a:endParaRPr>
          </a:p>
          <a:p>
            <a:r>
              <a:rPr lang="en-AU" sz="6200" dirty="0">
                <a:solidFill>
                  <a:srgbClr val="FFFFFF"/>
                </a:solidFill>
                <a:latin typeface="Arial" panose="020B0604020202020204" pitchFamily="34" charset="0"/>
                <a:cs typeface="Arial" panose="020B0604020202020204" pitchFamily="34" charset="0"/>
              </a:rPr>
              <a:t>The Hon. Justice Brian Preston, FRSN SC FAAL</a:t>
            </a:r>
          </a:p>
          <a:p>
            <a:r>
              <a:rPr lang="en-AU" sz="6200" dirty="0">
                <a:solidFill>
                  <a:srgbClr val="FFFFFF"/>
                </a:solidFill>
                <a:latin typeface="Arial" panose="020B0604020202020204" pitchFamily="34" charset="0"/>
                <a:cs typeface="Arial" panose="020B0604020202020204" pitchFamily="34" charset="0"/>
              </a:rPr>
              <a:t>Chief Judge of the Land and Environment Court of NSW</a:t>
            </a:r>
          </a:p>
          <a:p>
            <a:endParaRPr lang="en-AU" sz="6200" dirty="0">
              <a:solidFill>
                <a:srgbClr val="FFFFFF"/>
              </a:solidFill>
              <a:latin typeface="Arial" panose="020B0604020202020204" pitchFamily="34" charset="0"/>
              <a:cs typeface="Arial" panose="020B0604020202020204" pitchFamily="34" charset="0"/>
            </a:endParaRPr>
          </a:p>
          <a:p>
            <a:r>
              <a:rPr lang="en-AU" sz="6200" dirty="0">
                <a:solidFill>
                  <a:srgbClr val="FFFFFF"/>
                </a:solidFill>
                <a:latin typeface="Arial" panose="020B0604020202020204" pitchFamily="34" charset="0"/>
                <a:cs typeface="Arial" panose="020B0604020202020204" pitchFamily="34" charset="0"/>
              </a:rPr>
              <a:t>IBQC Global Construction Dispute Resolution Conference	</a:t>
            </a:r>
          </a:p>
          <a:p>
            <a:endParaRPr lang="en-AU" sz="6200" dirty="0">
              <a:solidFill>
                <a:srgbClr val="FFFFFF"/>
              </a:solidFill>
              <a:latin typeface="Arial" panose="020B0604020202020204" pitchFamily="34" charset="0"/>
              <a:cs typeface="Arial" panose="020B0604020202020204" pitchFamily="34" charset="0"/>
            </a:endParaRPr>
          </a:p>
          <a:p>
            <a:r>
              <a:rPr lang="en-AU" sz="6200" dirty="0">
                <a:solidFill>
                  <a:srgbClr val="FFFFFF"/>
                </a:solidFill>
                <a:latin typeface="Arial" panose="020B0604020202020204" pitchFamily="34" charset="0"/>
                <a:cs typeface="Arial" panose="020B0604020202020204" pitchFamily="34" charset="0"/>
              </a:rPr>
              <a:t>12 September 2023</a:t>
            </a:r>
          </a:p>
        </p:txBody>
      </p:sp>
    </p:spTree>
    <p:extLst>
      <p:ext uri="{BB962C8B-B14F-4D97-AF65-F5344CB8AC3E}">
        <p14:creationId xmlns:p14="http://schemas.microsoft.com/office/powerpoint/2010/main" val="4128954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normAutofit/>
          </a:bodyPr>
          <a:lstStyle/>
          <a:p>
            <a:r>
              <a:rPr lang="en-GB" dirty="0">
                <a:solidFill>
                  <a:srgbClr val="0070C0"/>
                </a:solidFill>
              </a:rPr>
              <a:t>The Principles</a:t>
            </a:r>
            <a:endParaRPr lang="en-AU" dirty="0">
              <a:solidFill>
                <a:srgbClr val="0070C0"/>
              </a:solidFill>
            </a:endParaRP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p:txBody>
          <a:bodyPr vert="horz" lIns="91440" tIns="45720" rIns="91440" bIns="45720" rtlCol="0">
            <a:normAutofit/>
          </a:bodyPr>
          <a:lstStyle/>
          <a:p>
            <a:pPr>
              <a:spcBef>
                <a:spcPts val="1800"/>
              </a:spcBef>
              <a:buClr>
                <a:srgbClr val="016EA9"/>
              </a:buClr>
            </a:pPr>
            <a:r>
              <a:rPr lang="en-US" dirty="0">
                <a:latin typeface="Calibri" panose="020F0502020204030204" pitchFamily="34" charset="0"/>
                <a:cs typeface="Calibri" panose="020F0502020204030204" pitchFamily="34" charset="0"/>
              </a:rPr>
              <a:t>Principle 3 – Respected members</a:t>
            </a:r>
          </a:p>
          <a:p>
            <a:pPr>
              <a:spcBef>
                <a:spcPts val="1800"/>
              </a:spcBef>
              <a:buClr>
                <a:srgbClr val="016EA9"/>
              </a:buClr>
            </a:pPr>
            <a:r>
              <a:rPr lang="en-US" dirty="0">
                <a:latin typeface="Calibri" panose="020F0502020204030204" pitchFamily="34" charset="0"/>
                <a:cs typeface="Calibri" panose="020F0502020204030204" pitchFamily="34" charset="0"/>
              </a:rPr>
              <a:t>Principle 4 – Cost </a:t>
            </a:r>
          </a:p>
          <a:p>
            <a:pPr lvl="1">
              <a:spcBef>
                <a:spcPts val="1800"/>
              </a:spcBef>
              <a:buClr>
                <a:srgbClr val="016EA9"/>
              </a:buClr>
            </a:pPr>
            <a:r>
              <a:rPr lang="en-US" sz="2800" dirty="0">
                <a:latin typeface="Calibri" panose="020F0502020204030204" pitchFamily="34" charset="0"/>
                <a:cs typeface="Calibri" panose="020F0502020204030204" pitchFamily="34" charset="0"/>
              </a:rPr>
              <a:t>Cost should not be a barrier</a:t>
            </a:r>
          </a:p>
          <a:p>
            <a:pPr lvl="1">
              <a:spcBef>
                <a:spcPts val="1800"/>
              </a:spcBef>
              <a:buClr>
                <a:srgbClr val="016EA9"/>
              </a:buClr>
            </a:pPr>
            <a:r>
              <a:rPr lang="en-US" sz="2800" dirty="0">
                <a:latin typeface="Calibri" panose="020F0502020204030204" pitchFamily="34" charset="0"/>
                <a:cs typeface="Calibri" panose="020F0502020204030204" pitchFamily="34" charset="0"/>
              </a:rPr>
              <a:t>Administrative costs</a:t>
            </a:r>
          </a:p>
          <a:p>
            <a:pPr lvl="1">
              <a:spcBef>
                <a:spcPts val="1800"/>
              </a:spcBef>
              <a:buClr>
                <a:srgbClr val="016EA9"/>
              </a:buClr>
            </a:pPr>
            <a:r>
              <a:rPr lang="en-US" sz="2800" dirty="0">
                <a:latin typeface="Calibri" panose="020F0502020204030204" pitchFamily="34" charset="0"/>
                <a:cs typeface="Calibri" panose="020F0502020204030204" pitchFamily="34" charset="0"/>
              </a:rPr>
              <a:t>Process costs</a:t>
            </a:r>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Tree>
    <p:extLst>
      <p:ext uri="{BB962C8B-B14F-4D97-AF65-F5344CB8AC3E}">
        <p14:creationId xmlns:p14="http://schemas.microsoft.com/office/powerpoint/2010/main" val="1037350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normAutofit/>
          </a:bodyPr>
          <a:lstStyle/>
          <a:p>
            <a:r>
              <a:rPr lang="en-GB" dirty="0">
                <a:solidFill>
                  <a:srgbClr val="0070C0"/>
                </a:solidFill>
              </a:rPr>
              <a:t>The Principles</a:t>
            </a:r>
            <a:endParaRPr lang="en-AU" dirty="0">
              <a:solidFill>
                <a:srgbClr val="0070C0"/>
              </a:solidFill>
            </a:endParaRP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p:txBody>
          <a:bodyPr vert="horz" lIns="91440" tIns="45720" rIns="91440" bIns="45720" rtlCol="0">
            <a:normAutofit/>
          </a:bodyPr>
          <a:lstStyle/>
          <a:p>
            <a:pPr>
              <a:spcBef>
                <a:spcPts val="1200"/>
              </a:spcBef>
              <a:buClr>
                <a:srgbClr val="016EA9"/>
              </a:buClr>
            </a:pPr>
            <a:r>
              <a:rPr lang="en-US" dirty="0">
                <a:latin typeface="Calibri" panose="020F0502020204030204" pitchFamily="34" charset="0"/>
                <a:cs typeface="Calibri" panose="020F0502020204030204" pitchFamily="34" charset="0"/>
              </a:rPr>
              <a:t>Principle 5 – Efficient processes</a:t>
            </a:r>
          </a:p>
          <a:p>
            <a:pPr lvl="1">
              <a:spcBef>
                <a:spcPts val="1200"/>
              </a:spcBef>
            </a:pPr>
            <a:r>
              <a:rPr lang="en-US" sz="2800" dirty="0"/>
              <a:t>Pre issue</a:t>
            </a:r>
          </a:p>
          <a:p>
            <a:pPr lvl="1">
              <a:spcBef>
                <a:spcPts val="1200"/>
              </a:spcBef>
            </a:pPr>
            <a:r>
              <a:rPr lang="en-US" sz="2800" dirty="0"/>
              <a:t>Initiation</a:t>
            </a:r>
          </a:p>
          <a:p>
            <a:pPr lvl="1">
              <a:spcBef>
                <a:spcPts val="1200"/>
              </a:spcBef>
            </a:pPr>
            <a:r>
              <a:rPr lang="en-US" sz="2800" dirty="0"/>
              <a:t>Information exchange</a:t>
            </a:r>
          </a:p>
          <a:p>
            <a:pPr lvl="2">
              <a:spcBef>
                <a:spcPts val="1200"/>
              </a:spcBef>
            </a:pPr>
            <a:r>
              <a:rPr lang="en-US" sz="2800" dirty="0"/>
              <a:t>Very limited discovery (civil law approach)</a:t>
            </a:r>
          </a:p>
          <a:p>
            <a:pPr lvl="1">
              <a:spcBef>
                <a:spcPts val="1200"/>
              </a:spcBef>
            </a:pPr>
            <a:r>
              <a:rPr lang="en-US" sz="2800" dirty="0"/>
              <a:t>Case management</a:t>
            </a:r>
          </a:p>
          <a:p>
            <a:pPr lvl="1">
              <a:spcBef>
                <a:spcPts val="1200"/>
              </a:spcBef>
            </a:pPr>
            <a:r>
              <a:rPr lang="en-US" sz="2800" dirty="0"/>
              <a:t>Evidence</a:t>
            </a:r>
          </a:p>
          <a:p>
            <a:pPr lvl="2">
              <a:spcBef>
                <a:spcPts val="1200"/>
              </a:spcBef>
            </a:pPr>
            <a:r>
              <a:rPr lang="en-US" sz="2800" dirty="0"/>
              <a:t>Rules of evidence generally not to apply</a:t>
            </a:r>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Tree>
    <p:extLst>
      <p:ext uri="{BB962C8B-B14F-4D97-AF65-F5344CB8AC3E}">
        <p14:creationId xmlns:p14="http://schemas.microsoft.com/office/powerpoint/2010/main" val="1628857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normAutofit/>
          </a:bodyPr>
          <a:lstStyle/>
          <a:p>
            <a:r>
              <a:rPr lang="en-GB" dirty="0">
                <a:solidFill>
                  <a:srgbClr val="0070C0"/>
                </a:solidFill>
              </a:rPr>
              <a:t>The Principles</a:t>
            </a:r>
            <a:endParaRPr lang="en-AU" dirty="0">
              <a:solidFill>
                <a:srgbClr val="0070C0"/>
              </a:solidFill>
            </a:endParaRP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p:txBody>
          <a:bodyPr vert="horz" lIns="91440" tIns="45720" rIns="91440" bIns="45720" rtlCol="0">
            <a:normAutofit/>
          </a:bodyPr>
          <a:lstStyle/>
          <a:p>
            <a:pPr>
              <a:spcBef>
                <a:spcPts val="1200"/>
              </a:spcBef>
              <a:buClr>
                <a:srgbClr val="016EA9"/>
              </a:buClr>
            </a:pPr>
            <a:r>
              <a:rPr lang="en-US" dirty="0">
                <a:latin typeface="Calibri" panose="020F0502020204030204" pitchFamily="34" charset="0"/>
                <a:cs typeface="Calibri" panose="020F0502020204030204" pitchFamily="34" charset="0"/>
              </a:rPr>
              <a:t>Principle 6 – Experts</a:t>
            </a:r>
          </a:p>
          <a:p>
            <a:pPr lvl="1">
              <a:spcBef>
                <a:spcPts val="1200"/>
              </a:spcBef>
              <a:buClr>
                <a:srgbClr val="016EA9"/>
              </a:buClr>
            </a:pPr>
            <a:r>
              <a:rPr lang="en-US" sz="2800" dirty="0">
                <a:latin typeface="Calibri" panose="020F0502020204030204" pitchFamily="34" charset="0"/>
                <a:cs typeface="Calibri" panose="020F0502020204030204" pitchFamily="34" charset="0"/>
              </a:rPr>
              <a:t>Not advocates</a:t>
            </a:r>
          </a:p>
          <a:p>
            <a:pPr lvl="1">
              <a:spcBef>
                <a:spcPts val="1200"/>
              </a:spcBef>
              <a:buClr>
                <a:srgbClr val="016EA9"/>
              </a:buClr>
            </a:pPr>
            <a:r>
              <a:rPr lang="en-US" sz="2800" dirty="0">
                <a:latin typeface="Calibri" panose="020F0502020204030204" pitchFamily="34" charset="0"/>
                <a:cs typeface="Calibri" panose="020F0502020204030204" pitchFamily="34" charset="0"/>
              </a:rPr>
              <a:t>Practice notes</a:t>
            </a:r>
          </a:p>
          <a:p>
            <a:pPr lvl="1">
              <a:spcBef>
                <a:spcPts val="1200"/>
              </a:spcBef>
              <a:buClr>
                <a:srgbClr val="016EA9"/>
              </a:buClr>
            </a:pPr>
            <a:r>
              <a:rPr lang="en-US" sz="2800" dirty="0">
                <a:latin typeface="Calibri" panose="020F0502020204030204" pitchFamily="34" charset="0"/>
                <a:cs typeface="Calibri" panose="020F0502020204030204" pitchFamily="34" charset="0"/>
              </a:rPr>
              <a:t>Tribunal engagement vs party engagement</a:t>
            </a:r>
          </a:p>
          <a:p>
            <a:pPr lvl="2">
              <a:spcBef>
                <a:spcPts val="1200"/>
              </a:spcBef>
              <a:buClr>
                <a:srgbClr val="016EA9"/>
              </a:buClr>
            </a:pPr>
            <a:r>
              <a:rPr lang="en-US" sz="2800" dirty="0">
                <a:latin typeface="Calibri" panose="020F0502020204030204" pitchFamily="34" charset="0"/>
                <a:cs typeface="Calibri" panose="020F0502020204030204" pitchFamily="34" charset="0"/>
              </a:rPr>
              <a:t>Flexibility</a:t>
            </a:r>
          </a:p>
          <a:p>
            <a:pPr lvl="1">
              <a:spcBef>
                <a:spcPts val="1200"/>
              </a:spcBef>
              <a:buClr>
                <a:srgbClr val="016EA9"/>
              </a:buClr>
            </a:pPr>
            <a:r>
              <a:rPr lang="en-US" sz="2800" dirty="0">
                <a:latin typeface="Calibri" panose="020F0502020204030204" pitchFamily="34" charset="0"/>
                <a:cs typeface="Calibri" panose="020F0502020204030204" pitchFamily="34" charset="0"/>
              </a:rPr>
              <a:t>Joint reports</a:t>
            </a:r>
            <a:endParaRPr lang="en-US" sz="2800" dirty="0"/>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Tree>
    <p:extLst>
      <p:ext uri="{BB962C8B-B14F-4D97-AF65-F5344CB8AC3E}">
        <p14:creationId xmlns:p14="http://schemas.microsoft.com/office/powerpoint/2010/main" val="706529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normAutofit/>
          </a:bodyPr>
          <a:lstStyle/>
          <a:p>
            <a:r>
              <a:rPr lang="en-GB" dirty="0">
                <a:solidFill>
                  <a:srgbClr val="0070C0"/>
                </a:solidFill>
              </a:rPr>
              <a:t>The Principles</a:t>
            </a:r>
            <a:endParaRPr lang="en-AU" dirty="0">
              <a:solidFill>
                <a:srgbClr val="0070C0"/>
              </a:solidFill>
            </a:endParaRP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p:txBody>
          <a:bodyPr vert="horz" lIns="91440" tIns="45720" rIns="91440" bIns="45720" rtlCol="0">
            <a:noAutofit/>
          </a:bodyPr>
          <a:lstStyle/>
          <a:p>
            <a:pPr>
              <a:spcBef>
                <a:spcPts val="1200"/>
              </a:spcBef>
              <a:buClr>
                <a:srgbClr val="016EA9"/>
              </a:buClr>
            </a:pPr>
            <a:r>
              <a:rPr lang="en-US" dirty="0">
                <a:latin typeface="Calibri" panose="020F0502020204030204" pitchFamily="34" charset="0"/>
                <a:cs typeface="Calibri" panose="020F0502020204030204" pitchFamily="34" charset="0"/>
              </a:rPr>
              <a:t>Principle 7 – Appeals</a:t>
            </a:r>
          </a:p>
          <a:p>
            <a:pPr lvl="1">
              <a:spcBef>
                <a:spcPts val="1200"/>
              </a:spcBef>
              <a:buClr>
                <a:srgbClr val="016EA9"/>
              </a:buClr>
            </a:pPr>
            <a:r>
              <a:rPr lang="en-US" sz="2800" dirty="0">
                <a:latin typeface="Calibri" panose="020F0502020204030204" pitchFamily="34" charset="0"/>
                <a:cs typeface="Calibri" panose="020F0502020204030204" pitchFamily="34" charset="0"/>
              </a:rPr>
              <a:t>Available</a:t>
            </a:r>
          </a:p>
          <a:p>
            <a:pPr lvl="2">
              <a:spcBef>
                <a:spcPts val="1200"/>
              </a:spcBef>
              <a:buClr>
                <a:srgbClr val="016EA9"/>
              </a:buClr>
            </a:pPr>
            <a:r>
              <a:rPr lang="en-US" sz="2800" dirty="0">
                <a:latin typeface="Calibri" panose="020F0502020204030204" pitchFamily="34" charset="0"/>
                <a:cs typeface="Calibri" panose="020F0502020204030204" pitchFamily="34" charset="0"/>
              </a:rPr>
              <a:t>But very limited</a:t>
            </a:r>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Tree>
    <p:extLst>
      <p:ext uri="{BB962C8B-B14F-4D97-AF65-F5344CB8AC3E}">
        <p14:creationId xmlns:p14="http://schemas.microsoft.com/office/powerpoint/2010/main" val="3167990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normAutofit/>
          </a:bodyPr>
          <a:lstStyle/>
          <a:p>
            <a:r>
              <a:rPr lang="en-GB" dirty="0">
                <a:solidFill>
                  <a:srgbClr val="0070C0"/>
                </a:solidFill>
              </a:rPr>
              <a:t>The Principles</a:t>
            </a:r>
            <a:endParaRPr lang="en-AU" dirty="0">
              <a:solidFill>
                <a:srgbClr val="0070C0"/>
              </a:solidFill>
            </a:endParaRP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p:txBody>
          <a:bodyPr vert="horz" lIns="91440" tIns="45720" rIns="91440" bIns="45720" rtlCol="0">
            <a:noAutofit/>
          </a:bodyPr>
          <a:lstStyle/>
          <a:p>
            <a:pPr>
              <a:spcBef>
                <a:spcPts val="1200"/>
              </a:spcBef>
              <a:buClr>
                <a:srgbClr val="016EA9"/>
              </a:buClr>
            </a:pPr>
            <a:r>
              <a:rPr lang="en-US" dirty="0">
                <a:latin typeface="Calibri" panose="020F0502020204030204" pitchFamily="34" charset="0"/>
                <a:cs typeface="Calibri" panose="020F0502020204030204" pitchFamily="34" charset="0"/>
              </a:rPr>
              <a:t>Principle 8 – Process</a:t>
            </a:r>
          </a:p>
          <a:p>
            <a:pPr lvl="1">
              <a:spcBef>
                <a:spcPts val="1200"/>
              </a:spcBef>
              <a:buClr>
                <a:srgbClr val="016EA9"/>
              </a:buClr>
            </a:pPr>
            <a:r>
              <a:rPr lang="en-US" sz="2800" dirty="0">
                <a:latin typeface="Calibri" panose="020F0502020204030204" pitchFamily="34" charset="0"/>
                <a:cs typeface="Calibri" panose="020F0502020204030204" pitchFamily="34" charset="0"/>
              </a:rPr>
              <a:t>Administrative and case management</a:t>
            </a:r>
          </a:p>
          <a:p>
            <a:pPr lvl="1">
              <a:spcBef>
                <a:spcPts val="1200"/>
              </a:spcBef>
              <a:buClr>
                <a:srgbClr val="016EA9"/>
              </a:buClr>
            </a:pPr>
            <a:r>
              <a:rPr lang="en-US" sz="2800" dirty="0">
                <a:latin typeface="Calibri" panose="020F0502020204030204" pitchFamily="34" charset="0"/>
                <a:cs typeface="Calibri" panose="020F0502020204030204" pitchFamily="34" charset="0"/>
              </a:rPr>
              <a:t>Efficient</a:t>
            </a:r>
          </a:p>
          <a:p>
            <a:pPr lvl="1">
              <a:spcBef>
                <a:spcPts val="1200"/>
              </a:spcBef>
              <a:buClr>
                <a:srgbClr val="016EA9"/>
              </a:buClr>
            </a:pPr>
            <a:r>
              <a:rPr lang="en-US" sz="2800" dirty="0">
                <a:latin typeface="Calibri" panose="020F0502020204030204" pitchFamily="34" charset="0"/>
                <a:cs typeface="Calibri" panose="020F0502020204030204" pitchFamily="34" charset="0"/>
              </a:rPr>
              <a:t>Short time frames</a:t>
            </a:r>
          </a:p>
          <a:p>
            <a:pPr lvl="2">
              <a:spcBef>
                <a:spcPts val="1200"/>
              </a:spcBef>
              <a:buClr>
                <a:srgbClr val="016EA9"/>
              </a:buClr>
            </a:pPr>
            <a:r>
              <a:rPr lang="en-US" sz="2800" dirty="0">
                <a:latin typeface="Calibri" panose="020F0502020204030204" pitchFamily="34" charset="0"/>
                <a:cs typeface="Calibri" panose="020F0502020204030204" pitchFamily="34" charset="0"/>
              </a:rPr>
              <a:t>Target 120 days from issue to conclusion</a:t>
            </a:r>
          </a:p>
          <a:p>
            <a:pPr lvl="1">
              <a:spcBef>
                <a:spcPts val="1200"/>
              </a:spcBef>
              <a:buClr>
                <a:srgbClr val="016EA9"/>
              </a:buClr>
            </a:pPr>
            <a:r>
              <a:rPr lang="en-US" sz="2800" dirty="0">
                <a:latin typeface="Calibri" panose="020F0502020204030204" pitchFamily="34" charset="0"/>
                <a:cs typeface="Calibri" panose="020F0502020204030204" pitchFamily="34" charset="0"/>
              </a:rPr>
              <a:t>Active mediation</a:t>
            </a:r>
          </a:p>
          <a:p>
            <a:pPr lvl="2">
              <a:spcBef>
                <a:spcPts val="1200"/>
              </a:spcBef>
              <a:buClr>
                <a:srgbClr val="016EA9"/>
              </a:buClr>
            </a:pPr>
            <a:r>
              <a:rPr lang="en-US" sz="2800" dirty="0">
                <a:latin typeface="Calibri" panose="020F0502020204030204" pitchFamily="34" charset="0"/>
                <a:cs typeface="Calibri" panose="020F0502020204030204" pitchFamily="34" charset="0"/>
              </a:rPr>
              <a:t>Opinion expressed</a:t>
            </a:r>
            <a:endParaRPr lang="en-US" sz="2800" dirty="0"/>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Tree>
    <p:extLst>
      <p:ext uri="{BB962C8B-B14F-4D97-AF65-F5344CB8AC3E}">
        <p14:creationId xmlns:p14="http://schemas.microsoft.com/office/powerpoint/2010/main" val="1578248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normAutofit/>
          </a:bodyPr>
          <a:lstStyle/>
          <a:p>
            <a:r>
              <a:rPr lang="en-GB" dirty="0">
                <a:solidFill>
                  <a:srgbClr val="0070C0"/>
                </a:solidFill>
              </a:rPr>
              <a:t>The Principles</a:t>
            </a:r>
            <a:endParaRPr lang="en-AU" dirty="0">
              <a:solidFill>
                <a:srgbClr val="0070C0"/>
              </a:solidFill>
            </a:endParaRP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p:txBody>
          <a:bodyPr vert="horz" lIns="91440" tIns="45720" rIns="91440" bIns="45720" rtlCol="0">
            <a:noAutofit/>
          </a:bodyPr>
          <a:lstStyle/>
          <a:p>
            <a:pPr>
              <a:spcBef>
                <a:spcPts val="1200"/>
              </a:spcBef>
              <a:buClr>
                <a:srgbClr val="016EA9"/>
              </a:buClr>
            </a:pPr>
            <a:r>
              <a:rPr lang="en-US" dirty="0">
                <a:latin typeface="Calibri" panose="020F0502020204030204" pitchFamily="34" charset="0"/>
                <a:cs typeface="Calibri" panose="020F0502020204030204" pitchFamily="34" charset="0"/>
              </a:rPr>
              <a:t>Principle 9 – Early settlement encouraged</a:t>
            </a:r>
          </a:p>
          <a:p>
            <a:pPr lvl="1">
              <a:spcBef>
                <a:spcPts val="1200"/>
              </a:spcBef>
              <a:buClr>
                <a:srgbClr val="016EA9"/>
              </a:buClr>
            </a:pPr>
            <a:r>
              <a:rPr lang="en-US" sz="2800" dirty="0">
                <a:latin typeface="Calibri" panose="020F0502020204030204" pitchFamily="34" charset="0"/>
                <a:cs typeface="Calibri" panose="020F0502020204030204" pitchFamily="34" charset="0"/>
              </a:rPr>
              <a:t>Short time frames</a:t>
            </a:r>
          </a:p>
          <a:p>
            <a:pPr lvl="1">
              <a:spcBef>
                <a:spcPts val="1200"/>
              </a:spcBef>
              <a:buClr>
                <a:srgbClr val="016EA9"/>
              </a:buClr>
            </a:pPr>
            <a:r>
              <a:rPr lang="en-US" sz="2800" dirty="0">
                <a:latin typeface="Calibri" panose="020F0502020204030204" pitchFamily="34" charset="0"/>
                <a:cs typeface="Calibri" panose="020F0502020204030204" pitchFamily="34" charset="0"/>
              </a:rPr>
              <a:t>Early and active mediation</a:t>
            </a:r>
          </a:p>
          <a:p>
            <a:pPr lvl="1">
              <a:spcBef>
                <a:spcPts val="1200"/>
              </a:spcBef>
              <a:buClr>
                <a:srgbClr val="016EA9"/>
              </a:buClr>
            </a:pPr>
            <a:r>
              <a:rPr lang="en-US" sz="2800" dirty="0">
                <a:latin typeface="Calibri" panose="020F0502020204030204" pitchFamily="34" charset="0"/>
                <a:cs typeface="Calibri" panose="020F0502020204030204" pitchFamily="34" charset="0"/>
              </a:rPr>
              <a:t>Trained personnel</a:t>
            </a:r>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Tree>
    <p:extLst>
      <p:ext uri="{BB962C8B-B14F-4D97-AF65-F5344CB8AC3E}">
        <p14:creationId xmlns:p14="http://schemas.microsoft.com/office/powerpoint/2010/main" val="22107919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AE3-67C2-E896-B72D-241D8A2DFAE8}"/>
              </a:ext>
            </a:extLst>
          </p:cNvPr>
          <p:cNvSpPr>
            <a:spLocks noGrp="1"/>
          </p:cNvSpPr>
          <p:nvPr>
            <p:ph type="title"/>
          </p:nvPr>
        </p:nvSpPr>
        <p:spPr>
          <a:xfrm>
            <a:off x="572493" y="238539"/>
            <a:ext cx="11018520" cy="1434415"/>
          </a:xfrm>
        </p:spPr>
        <p:txBody>
          <a:bodyPr anchor="b">
            <a:normAutofit/>
          </a:bodyPr>
          <a:lstStyle/>
          <a:p>
            <a:r>
              <a:rPr lang="en-GB" sz="5000" dirty="0"/>
              <a:t>Presented by Phillip Greenham </a:t>
            </a:r>
            <a:r>
              <a:rPr lang="en-GB" sz="5000" dirty="0" err="1"/>
              <a:t>FCIArb</a:t>
            </a:r>
            <a:endParaRPr lang="en-AU" sz="5000" dirty="0"/>
          </a:p>
        </p:txBody>
      </p:sp>
      <p:sp>
        <p:nvSpPr>
          <p:cNvPr id="3" name="Content Placeholder 2">
            <a:extLst>
              <a:ext uri="{FF2B5EF4-FFF2-40B4-BE49-F238E27FC236}">
                <a16:creationId xmlns:a16="http://schemas.microsoft.com/office/drawing/2014/main" id="{AC90CD9B-51C6-269C-DE30-FFFE4CB261F3}"/>
              </a:ext>
            </a:extLst>
          </p:cNvPr>
          <p:cNvSpPr>
            <a:spLocks noGrp="1"/>
          </p:cNvSpPr>
          <p:nvPr>
            <p:ph idx="1"/>
          </p:nvPr>
        </p:nvSpPr>
        <p:spPr>
          <a:xfrm>
            <a:off x="572493" y="2071316"/>
            <a:ext cx="6713552" cy="4119172"/>
          </a:xfrm>
        </p:spPr>
        <p:txBody>
          <a:bodyPr anchor="t">
            <a:normAutofit/>
          </a:bodyPr>
          <a:lstStyle/>
          <a:p>
            <a:pPr marL="342900" indent="-342900">
              <a:buFont typeface="Arial" panose="020B0604020202020204" pitchFamily="34" charset="0"/>
              <a:buChar char="•"/>
            </a:pPr>
            <a:r>
              <a:rPr lang="en-AU" sz="2200" kern="100" dirty="0">
                <a:latin typeface="Calibri" panose="020F0502020204030204" pitchFamily="34" charset="0"/>
                <a:ea typeface="Calibri" panose="020F0502020204030204" pitchFamily="34" charset="0"/>
                <a:cs typeface="Times New Roman" panose="02020603050405020304" pitchFamily="18" charset="0"/>
              </a:rPr>
              <a:t>Enterprise Fellow, Melbourne Law School</a:t>
            </a:r>
          </a:p>
          <a:p>
            <a:pPr marL="342900" indent="-342900">
              <a:buFont typeface="Arial" panose="020B0604020202020204" pitchFamily="34" charset="0"/>
              <a:buChar char="•"/>
            </a:pPr>
            <a:r>
              <a:rPr lang="en-AU" sz="2200" kern="100" dirty="0">
                <a:latin typeface="Calibri" panose="020F0502020204030204" pitchFamily="34" charset="0"/>
                <a:ea typeface="Calibri" panose="020F0502020204030204" pitchFamily="34" charset="0"/>
                <a:cs typeface="Times New Roman" panose="02020603050405020304" pitchFamily="18" charset="0"/>
              </a:rPr>
              <a:t>Fellow, Chartered Institute of Arbitrators</a:t>
            </a:r>
          </a:p>
          <a:p>
            <a:pPr marL="342900" indent="-342900">
              <a:buFont typeface="Arial" panose="020B0604020202020204" pitchFamily="34" charset="0"/>
              <a:buChar char="•"/>
            </a:pPr>
            <a:r>
              <a:rPr lang="en-AU" sz="2200" kern="100" dirty="0">
                <a:latin typeface="Calibri" panose="020F0502020204030204" pitchFamily="34" charset="0"/>
                <a:ea typeface="Calibri" panose="020F0502020204030204" pitchFamily="34" charset="0"/>
                <a:cs typeface="Times New Roman" panose="02020603050405020304" pitchFamily="18" charset="0"/>
              </a:rPr>
              <a:t>Chair, Society of Construction Law Australia (former)</a:t>
            </a:r>
          </a:p>
          <a:p>
            <a:pPr marL="342900" indent="-342900">
              <a:buFont typeface="Arial" panose="020B0604020202020204" pitchFamily="34" charset="0"/>
              <a:buChar char="•"/>
            </a:pPr>
            <a:endParaRPr lang="en-AU" sz="22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r>
              <a:rPr lang="en-AU" sz="2200" i="1" kern="100" dirty="0">
                <a:latin typeface="Calibri" panose="020F0502020204030204" pitchFamily="34" charset="0"/>
                <a:ea typeface="Calibri" panose="020F0502020204030204" pitchFamily="34" charset="0"/>
                <a:cs typeface="Times New Roman" panose="02020603050405020304" pitchFamily="18" charset="0"/>
              </a:rPr>
              <a:t>The views expressed in this paper are of the writer only and are not the views of any other body.</a:t>
            </a:r>
            <a:endParaRPr lang="en-AU" sz="22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AU" sz="2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2200" dirty="0"/>
          </a:p>
        </p:txBody>
      </p:sp>
      <p:pic>
        <p:nvPicPr>
          <p:cNvPr id="5" name="Content Placeholder 3">
            <a:extLst>
              <a:ext uri="{FF2B5EF4-FFF2-40B4-BE49-F238E27FC236}">
                <a16:creationId xmlns:a16="http://schemas.microsoft.com/office/drawing/2014/main" id="{D2E92A3A-624D-6520-49FB-B855F316A93B}"/>
              </a:ext>
            </a:extLst>
          </p:cNvPr>
          <p:cNvPicPr>
            <a:picLocks noChangeAspect="1"/>
          </p:cNvPicPr>
          <p:nvPr/>
        </p:nvPicPr>
        <p:blipFill>
          <a:blip r:embed="rId2"/>
          <a:stretch>
            <a:fillRect/>
          </a:stretch>
        </p:blipFill>
        <p:spPr>
          <a:xfrm>
            <a:off x="5028753" y="5298327"/>
            <a:ext cx="2134494" cy="959958"/>
          </a:xfrm>
          <a:prstGeom prst="rect">
            <a:avLst/>
          </a:prstGeom>
        </p:spPr>
      </p:pic>
      <p:pic>
        <p:nvPicPr>
          <p:cNvPr id="9" name="Picture 8">
            <a:extLst>
              <a:ext uri="{FF2B5EF4-FFF2-40B4-BE49-F238E27FC236}">
                <a16:creationId xmlns:a16="http://schemas.microsoft.com/office/drawing/2014/main" id="{C640A35F-F3F0-4C45-6E3F-C03F20B91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955" y="2093976"/>
            <a:ext cx="2343768" cy="2909663"/>
          </a:xfrm>
          <a:prstGeom prst="rect">
            <a:avLst/>
          </a:prstGeom>
        </p:spPr>
      </p:pic>
    </p:spTree>
    <p:extLst>
      <p:ext uri="{BB962C8B-B14F-4D97-AF65-F5344CB8AC3E}">
        <p14:creationId xmlns:p14="http://schemas.microsoft.com/office/powerpoint/2010/main" val="322847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2491273"/>
            <a:ext cx="9144000" cy="2701512"/>
          </a:xfrm>
        </p:spPr>
        <p:txBody>
          <a:bodyPr>
            <a:normAutofit fontScale="92500" lnSpcReduction="10000"/>
          </a:bodyPr>
          <a:lstStyle/>
          <a:p>
            <a:endParaRPr lang="en-US" dirty="0"/>
          </a:p>
          <a:p>
            <a:endParaRPr lang="en-US" sz="3200" b="1" dirty="0"/>
          </a:p>
          <a:p>
            <a:r>
              <a:rPr lang="en-US" sz="3200" b="1" dirty="0"/>
              <a:t>Introducing Gideon Westhuizen</a:t>
            </a:r>
          </a:p>
          <a:p>
            <a:r>
              <a:rPr lang="en-US" sz="2600" dirty="0"/>
              <a:t>Global Corporate, Compliance, Government and Risk Expert, </a:t>
            </a:r>
            <a:r>
              <a:rPr lang="en-US" sz="2600" dirty="0" err="1"/>
              <a:t>specialising</a:t>
            </a:r>
            <a:r>
              <a:rPr lang="en-US" sz="2600" dirty="0"/>
              <a:t> in indigenous and traditional affordable shelter and provision with Australian First Nations People and within African urban constructs</a:t>
            </a:r>
            <a:endParaRPr lang="en-US" sz="1900" dirty="0"/>
          </a:p>
        </p:txBody>
      </p:sp>
    </p:spTree>
    <p:extLst>
      <p:ext uri="{BB962C8B-B14F-4D97-AF65-F5344CB8AC3E}">
        <p14:creationId xmlns:p14="http://schemas.microsoft.com/office/powerpoint/2010/main" val="813891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373C60-1C6D-C3B0-2950-8DD26E083D40}"/>
              </a:ext>
            </a:extLst>
          </p:cNvPr>
          <p:cNvSpPr/>
          <p:nvPr/>
        </p:nvSpPr>
        <p:spPr>
          <a:xfrm>
            <a:off x="1524000" y="0"/>
            <a:ext cx="9144000" cy="1556792"/>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a:extLst>
              <a:ext uri="{FF2B5EF4-FFF2-40B4-BE49-F238E27FC236}">
                <a16:creationId xmlns:a16="http://schemas.microsoft.com/office/drawing/2014/main" id="{08025A20-6351-B174-DC4D-DB07D8578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7498" y="278223"/>
            <a:ext cx="1819275" cy="8572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284120" y="3068961"/>
            <a:ext cx="7772400" cy="1470025"/>
          </a:xfrm>
          <a:prstGeom prst="rect">
            <a:avLst/>
          </a:prstGeom>
        </p:spPr>
        <p:txBody>
          <a:bodyPr vert="horz" lIns="91440" tIns="45720" rIns="91440" bIns="45720" rtlCol="0" anchor="ctr">
            <a:normAutofit fontScale="77500" lnSpcReduction="20000"/>
          </a:bodyPr>
          <a:lstStyle/>
          <a:p>
            <a:pPr>
              <a:spcBef>
                <a:spcPct val="0"/>
              </a:spcBef>
              <a:defRPr/>
            </a:pPr>
            <a:r>
              <a:rPr lang="en-US" sz="2400" dirty="0">
                <a:latin typeface="HelveticaNeueLT Std Med"/>
              </a:rPr>
              <a:t>IBQC Global Construction Dispute Resolution Conference, 12 – 13 September 2023</a:t>
            </a:r>
          </a:p>
          <a:p>
            <a:pPr>
              <a:spcBef>
                <a:spcPct val="0"/>
              </a:spcBef>
              <a:defRPr/>
            </a:pPr>
            <a:endParaRPr lang="en-US" sz="2400" dirty="0">
              <a:latin typeface="HelveticaNeueLT Std Med"/>
            </a:endParaRPr>
          </a:p>
          <a:p>
            <a:pPr>
              <a:spcBef>
                <a:spcPct val="0"/>
              </a:spcBef>
              <a:defRPr/>
            </a:pPr>
            <a:r>
              <a:rPr lang="en-US" sz="2400" dirty="0">
                <a:latin typeface="HelveticaNeueLT Std Med"/>
              </a:rPr>
              <a:t>The Quest for Culturally Appropriate Mediation in Developing Constructs – role of mandates in achieving effective dispute resolution </a:t>
            </a:r>
            <a:endParaRPr lang="en-AU" sz="2400" dirty="0">
              <a:latin typeface="HelveticaNeueLT Std Med"/>
            </a:endParaRPr>
          </a:p>
        </p:txBody>
      </p:sp>
      <p:sp>
        <p:nvSpPr>
          <p:cNvPr id="5" name="Title 1"/>
          <p:cNvSpPr txBox="1">
            <a:spLocks/>
          </p:cNvSpPr>
          <p:nvPr/>
        </p:nvSpPr>
        <p:spPr>
          <a:xfrm>
            <a:off x="2423592" y="5085185"/>
            <a:ext cx="7772400" cy="1470025"/>
          </a:xfrm>
          <a:prstGeom prst="rect">
            <a:avLst/>
          </a:prstGeom>
        </p:spPr>
        <p:txBody>
          <a:bodyPr vert="horz" lIns="91440" tIns="45720" rIns="91440" bIns="45720" rtlCol="0" anchor="ctr">
            <a:normAutofit/>
          </a:bodyPr>
          <a:lstStyle/>
          <a:p>
            <a:pPr>
              <a:spcBef>
                <a:spcPct val="0"/>
              </a:spcBef>
              <a:defRPr/>
            </a:pPr>
            <a:r>
              <a:rPr lang="en-AU" sz="1400" dirty="0">
                <a:latin typeface="HelveticaNeueLT Std Med"/>
                <a:cs typeface="HelveticaNeueLT Std Med"/>
              </a:rPr>
              <a:t>Gideon van der Westhuizen, Urban Planning Specialist </a:t>
            </a:r>
          </a:p>
        </p:txBody>
      </p:sp>
    </p:spTree>
    <p:extLst>
      <p:ext uri="{BB962C8B-B14F-4D97-AF65-F5344CB8AC3E}">
        <p14:creationId xmlns:p14="http://schemas.microsoft.com/office/powerpoint/2010/main" val="2004212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373C60-1C6D-C3B0-2950-8DD26E083D40}"/>
              </a:ext>
            </a:extLst>
          </p:cNvPr>
          <p:cNvSpPr/>
          <p:nvPr/>
        </p:nvSpPr>
        <p:spPr>
          <a:xfrm>
            <a:off x="1524000" y="0"/>
            <a:ext cx="9144000" cy="1556792"/>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a:extLst>
              <a:ext uri="{FF2B5EF4-FFF2-40B4-BE49-F238E27FC236}">
                <a16:creationId xmlns:a16="http://schemas.microsoft.com/office/drawing/2014/main" id="{08025A20-6351-B174-DC4D-DB07D8578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7498" y="278223"/>
            <a:ext cx="1819275" cy="8572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279576" y="1692276"/>
            <a:ext cx="7920880" cy="4891086"/>
          </a:xfrm>
          <a:prstGeom prst="rect">
            <a:avLst/>
          </a:prstGeom>
        </p:spPr>
        <p:txBody>
          <a:bodyPr vert="horz" lIns="91440" tIns="45720" rIns="91440" bIns="45720" rtlCol="0" anchor="ctr">
            <a:normAutofit/>
          </a:bodyPr>
          <a:lstStyle/>
          <a:p>
            <a:pPr>
              <a:spcBef>
                <a:spcPct val="0"/>
              </a:spcBef>
              <a:defRPr/>
            </a:pPr>
            <a:endParaRPr lang="en-AU" sz="2400" dirty="0">
              <a:latin typeface="HelveticaNeueLT Std Med"/>
              <a:cs typeface="HelveticaNeueLT Std Med"/>
            </a:endParaRPr>
          </a:p>
        </p:txBody>
      </p:sp>
      <p:sp>
        <p:nvSpPr>
          <p:cNvPr id="2" name="Title 1">
            <a:extLst>
              <a:ext uri="{FF2B5EF4-FFF2-40B4-BE49-F238E27FC236}">
                <a16:creationId xmlns:a16="http://schemas.microsoft.com/office/drawing/2014/main" id="{59C054CE-2083-BA94-DCA3-B19B3D3D4FBF}"/>
              </a:ext>
            </a:extLst>
          </p:cNvPr>
          <p:cNvSpPr txBox="1">
            <a:spLocks/>
          </p:cNvSpPr>
          <p:nvPr/>
        </p:nvSpPr>
        <p:spPr>
          <a:xfrm>
            <a:off x="1981200" y="274638"/>
            <a:ext cx="699512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400" dirty="0">
                <a:solidFill>
                  <a:srgbClr val="FFFFFF"/>
                </a:solidFill>
                <a:effectLst>
                  <a:outerShdw blurRad="38100" dist="38100" dir="2700000" algn="tl">
                    <a:srgbClr val="000000">
                      <a:alpha val="43137"/>
                    </a:srgbClr>
                  </a:outerShdw>
                </a:effectLst>
                <a:latin typeface="HelveticaNeueLT Std Med"/>
                <a:ea typeface="+mn-ea"/>
                <a:cs typeface="HelveticaNeueLT Std Med"/>
              </a:rPr>
              <a:t>Mediation – focus ...</a:t>
            </a:r>
          </a:p>
        </p:txBody>
      </p:sp>
      <p:sp>
        <p:nvSpPr>
          <p:cNvPr id="6" name="TextBox 5">
            <a:extLst>
              <a:ext uri="{FF2B5EF4-FFF2-40B4-BE49-F238E27FC236}">
                <a16:creationId xmlns:a16="http://schemas.microsoft.com/office/drawing/2014/main" id="{B4E0CF0C-744F-0C63-88C6-CA237548A04B}"/>
              </a:ext>
            </a:extLst>
          </p:cNvPr>
          <p:cNvSpPr txBox="1"/>
          <p:nvPr/>
        </p:nvSpPr>
        <p:spPr>
          <a:xfrm>
            <a:off x="1991544" y="1916832"/>
            <a:ext cx="8352928" cy="1043106"/>
          </a:xfrm>
          <a:prstGeom prst="rect">
            <a:avLst/>
          </a:prstGeom>
          <a:noFill/>
        </p:spPr>
        <p:txBody>
          <a:bodyPr wrap="square">
            <a:spAutoFit/>
          </a:bodyPr>
          <a:lstStyle/>
          <a:p>
            <a:pPr marL="342900" indent="-342900" fontAlgn="base">
              <a:lnSpc>
                <a:spcPct val="107000"/>
              </a:lnSpc>
              <a:spcAft>
                <a:spcPts val="1350"/>
              </a:spcAft>
              <a:buFont typeface="Arial" panose="020B0604020202020204" pitchFamily="34" charset="0"/>
              <a:buChar char="•"/>
            </a:pPr>
            <a:r>
              <a:rPr lang="en-AU" sz="1600" dirty="0">
                <a:latin typeface="HelveticaNeueLT Std Med"/>
              </a:rPr>
              <a:t>Define the mediation imperative- the mandate / instruction </a:t>
            </a:r>
          </a:p>
          <a:p>
            <a:pPr marL="342900" indent="-342900" fontAlgn="base">
              <a:lnSpc>
                <a:spcPct val="107000"/>
              </a:lnSpc>
              <a:spcAft>
                <a:spcPts val="1350"/>
              </a:spcAft>
              <a:buFont typeface="Arial" panose="020B0604020202020204" pitchFamily="34" charset="0"/>
              <a:buChar char="•"/>
            </a:pPr>
            <a:r>
              <a:rPr lang="en-AU" sz="1600" dirty="0">
                <a:latin typeface="HelveticaNeueLT Std Med"/>
              </a:rPr>
              <a:t>Look into culturally appropriate mediation and how unconscious bias could be a barrier to achieving successful outcomes in effective dispute resolution </a:t>
            </a:r>
          </a:p>
        </p:txBody>
      </p:sp>
    </p:spTree>
    <p:extLst>
      <p:ext uri="{BB962C8B-B14F-4D97-AF65-F5344CB8AC3E}">
        <p14:creationId xmlns:p14="http://schemas.microsoft.com/office/powerpoint/2010/main" val="883525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4" name="Rectangle 207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4" name="Picture 6" descr="7 Common Challenges in Mentoring Relationships - Mentoring Complete">
            <a:extLst>
              <a:ext uri="{FF2B5EF4-FFF2-40B4-BE49-F238E27FC236}">
                <a16:creationId xmlns:a16="http://schemas.microsoft.com/office/drawing/2014/main" id="{B22763D5-FF14-1E24-6E5D-011C71B3E49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A61A85A-315C-5FD4-0508-8A49F6811CE0}"/>
              </a:ext>
            </a:extLst>
          </p:cNvPr>
          <p:cNvSpPr>
            <a:spLocks noGrp="1"/>
          </p:cNvSpPr>
          <p:nvPr>
            <p:ph type="title"/>
          </p:nvPr>
        </p:nvSpPr>
        <p:spPr>
          <a:xfrm>
            <a:off x="838200" y="365125"/>
            <a:ext cx="10515600" cy="1325563"/>
          </a:xfrm>
        </p:spPr>
        <p:txBody>
          <a:bodyPr>
            <a:normAutofit/>
          </a:bodyPr>
          <a:lstStyle/>
          <a:p>
            <a:pPr algn="ctr"/>
            <a:r>
              <a:rPr lang="en-AU" dirty="0">
                <a:solidFill>
                  <a:srgbClr val="FFFFFF"/>
                </a:solidFill>
                <a:latin typeface="+mn-lt"/>
              </a:rPr>
              <a:t>The challenges</a:t>
            </a:r>
          </a:p>
        </p:txBody>
      </p:sp>
      <p:sp>
        <p:nvSpPr>
          <p:cNvPr id="3" name="Content Placeholder 2">
            <a:extLst>
              <a:ext uri="{FF2B5EF4-FFF2-40B4-BE49-F238E27FC236}">
                <a16:creationId xmlns:a16="http://schemas.microsoft.com/office/drawing/2014/main" id="{52FE2B78-D8BD-29D8-6356-92809C4CBCCA}"/>
              </a:ext>
            </a:extLst>
          </p:cNvPr>
          <p:cNvSpPr>
            <a:spLocks noGrp="1"/>
          </p:cNvSpPr>
          <p:nvPr>
            <p:ph idx="1"/>
          </p:nvPr>
        </p:nvSpPr>
        <p:spPr>
          <a:xfrm>
            <a:off x="838200" y="1825625"/>
            <a:ext cx="10515600" cy="4351338"/>
          </a:xfrm>
        </p:spPr>
        <p:txBody>
          <a:bodyPr>
            <a:normAutofit/>
          </a:bodyPr>
          <a:lstStyle/>
          <a:p>
            <a:r>
              <a:rPr lang="en-AU" dirty="0">
                <a:solidFill>
                  <a:srgbClr val="FFFFFF"/>
                </a:solidFill>
              </a:rPr>
              <a:t>Construction disputes cost too much and take too long.</a:t>
            </a:r>
          </a:p>
          <a:p>
            <a:r>
              <a:rPr lang="en-AU" dirty="0">
                <a:solidFill>
                  <a:srgbClr val="FFFFFF"/>
                </a:solidFill>
              </a:rPr>
              <a:t>This cost and delay adds to parties’ stress associated with the dispute.</a:t>
            </a:r>
          </a:p>
          <a:p>
            <a:r>
              <a:rPr lang="en-AU" dirty="0">
                <a:solidFill>
                  <a:srgbClr val="FFFFFF"/>
                </a:solidFill>
              </a:rPr>
              <a:t>The cost, delay and stress can impede resolution of the dispute.</a:t>
            </a:r>
          </a:p>
          <a:p>
            <a:r>
              <a:rPr lang="en-AU" dirty="0">
                <a:solidFill>
                  <a:srgbClr val="FFFFFF"/>
                </a:solidFill>
              </a:rPr>
              <a:t>They can also impede access to justice - parties may feel that justice is out of reach.</a:t>
            </a:r>
          </a:p>
        </p:txBody>
      </p:sp>
    </p:spTree>
    <p:extLst>
      <p:ext uri="{BB962C8B-B14F-4D97-AF65-F5344CB8AC3E}">
        <p14:creationId xmlns:p14="http://schemas.microsoft.com/office/powerpoint/2010/main" val="2079382533"/>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373C60-1C6D-C3B0-2950-8DD26E083D40}"/>
              </a:ext>
            </a:extLst>
          </p:cNvPr>
          <p:cNvSpPr/>
          <p:nvPr/>
        </p:nvSpPr>
        <p:spPr>
          <a:xfrm>
            <a:off x="1524000" y="0"/>
            <a:ext cx="9144000" cy="1556792"/>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a:extLst>
              <a:ext uri="{FF2B5EF4-FFF2-40B4-BE49-F238E27FC236}">
                <a16:creationId xmlns:a16="http://schemas.microsoft.com/office/drawing/2014/main" id="{08025A20-6351-B174-DC4D-DB07D8578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7498" y="278223"/>
            <a:ext cx="1819275" cy="8572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279576" y="1692276"/>
            <a:ext cx="7920880" cy="4891086"/>
          </a:xfrm>
          <a:prstGeom prst="rect">
            <a:avLst/>
          </a:prstGeom>
        </p:spPr>
        <p:txBody>
          <a:bodyPr vert="horz" lIns="91440" tIns="45720" rIns="91440" bIns="45720" rtlCol="0" anchor="ctr">
            <a:normAutofit/>
          </a:bodyPr>
          <a:lstStyle/>
          <a:p>
            <a:pPr>
              <a:spcBef>
                <a:spcPct val="0"/>
              </a:spcBef>
              <a:defRPr/>
            </a:pPr>
            <a:endParaRPr lang="en-AU" sz="2400" dirty="0">
              <a:latin typeface="HelveticaNeueLT Std Med"/>
              <a:cs typeface="HelveticaNeueLT Std Med"/>
            </a:endParaRPr>
          </a:p>
        </p:txBody>
      </p:sp>
      <p:sp>
        <p:nvSpPr>
          <p:cNvPr id="2" name="Title 1">
            <a:extLst>
              <a:ext uri="{FF2B5EF4-FFF2-40B4-BE49-F238E27FC236}">
                <a16:creationId xmlns:a16="http://schemas.microsoft.com/office/drawing/2014/main" id="{59C054CE-2083-BA94-DCA3-B19B3D3D4FBF}"/>
              </a:ext>
            </a:extLst>
          </p:cNvPr>
          <p:cNvSpPr txBox="1">
            <a:spLocks/>
          </p:cNvSpPr>
          <p:nvPr/>
        </p:nvSpPr>
        <p:spPr>
          <a:xfrm>
            <a:off x="1981200" y="274638"/>
            <a:ext cx="699512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400" dirty="0">
                <a:solidFill>
                  <a:srgbClr val="FFFFFF"/>
                </a:solidFill>
                <a:effectLst>
                  <a:outerShdw blurRad="38100" dist="38100" dir="2700000" algn="tl">
                    <a:srgbClr val="000000">
                      <a:alpha val="43137"/>
                    </a:srgbClr>
                  </a:outerShdw>
                </a:effectLst>
                <a:latin typeface="HelveticaNeueLT Std Med"/>
                <a:ea typeface="+mn-ea"/>
                <a:cs typeface="HelveticaNeueLT Std Med"/>
              </a:rPr>
              <a:t>Mediation – role of the mandate ….</a:t>
            </a:r>
          </a:p>
        </p:txBody>
      </p:sp>
      <p:sp>
        <p:nvSpPr>
          <p:cNvPr id="6" name="TextBox 5">
            <a:extLst>
              <a:ext uri="{FF2B5EF4-FFF2-40B4-BE49-F238E27FC236}">
                <a16:creationId xmlns:a16="http://schemas.microsoft.com/office/drawing/2014/main" id="{B4E0CF0C-744F-0C63-88C6-CA237548A04B}"/>
              </a:ext>
            </a:extLst>
          </p:cNvPr>
          <p:cNvSpPr txBox="1"/>
          <p:nvPr/>
        </p:nvSpPr>
        <p:spPr>
          <a:xfrm>
            <a:off x="1991544" y="1916832"/>
            <a:ext cx="3456384" cy="4360040"/>
          </a:xfrm>
          <a:prstGeom prst="rect">
            <a:avLst/>
          </a:prstGeom>
          <a:noFill/>
        </p:spPr>
        <p:txBody>
          <a:bodyPr wrap="square">
            <a:spAutoFit/>
          </a:bodyPr>
          <a:lstStyle/>
          <a:p>
            <a:pPr marL="342900" indent="-342900" fontAlgn="base">
              <a:lnSpc>
                <a:spcPct val="107000"/>
              </a:lnSpc>
              <a:spcAft>
                <a:spcPts val="1350"/>
              </a:spcAft>
              <a:buFont typeface="Arial" panose="020B0604020202020204" pitchFamily="34" charset="0"/>
              <a:buChar char="•"/>
            </a:pPr>
            <a:r>
              <a:rPr lang="en-AU" sz="1200" dirty="0">
                <a:latin typeface="HelveticaNeueLT Std Med"/>
              </a:rPr>
              <a:t>Mandate Legitimacy - every mediation needs to be based on a mandate that shapes the process and outcome sought. </a:t>
            </a:r>
          </a:p>
          <a:p>
            <a:pPr marL="342900" indent="-342900" fontAlgn="base">
              <a:lnSpc>
                <a:spcPct val="107000"/>
              </a:lnSpc>
              <a:spcAft>
                <a:spcPts val="1350"/>
              </a:spcAft>
              <a:buFont typeface="Arial" panose="020B0604020202020204" pitchFamily="34" charset="0"/>
              <a:buChar char="•"/>
            </a:pPr>
            <a:r>
              <a:rPr lang="en-AU" sz="1200" dirty="0">
                <a:latin typeface="HelveticaNeueLT Std Med"/>
              </a:rPr>
              <a:t>Research globally confirms mandates are treated very seriously by mediating organisations and mediators, as it ought to. </a:t>
            </a:r>
          </a:p>
          <a:p>
            <a:pPr marL="342900" indent="-342900" fontAlgn="base">
              <a:lnSpc>
                <a:spcPct val="107000"/>
              </a:lnSpc>
              <a:spcAft>
                <a:spcPts val="1350"/>
              </a:spcAft>
              <a:buFont typeface="Arial" panose="020B0604020202020204" pitchFamily="34" charset="0"/>
              <a:buChar char="•"/>
            </a:pPr>
            <a:r>
              <a:rPr lang="en-US" sz="1200" dirty="0">
                <a:latin typeface="HelveticaNeueLT Std Med"/>
              </a:rPr>
              <a:t>Mandates serve several functions. They:</a:t>
            </a:r>
          </a:p>
          <a:p>
            <a:pPr marL="800100" lvl="1" indent="-342900" fontAlgn="base">
              <a:lnSpc>
                <a:spcPct val="107000"/>
              </a:lnSpc>
              <a:spcAft>
                <a:spcPts val="1350"/>
              </a:spcAft>
              <a:buFont typeface="Arial" panose="020B0604020202020204" pitchFamily="34" charset="0"/>
              <a:buChar char="•"/>
            </a:pPr>
            <a:r>
              <a:rPr lang="en-US" sz="1200" dirty="0">
                <a:latin typeface="HelveticaNeueLT Std Med"/>
              </a:rPr>
              <a:t>Confer legitimacy on a mediation;</a:t>
            </a:r>
          </a:p>
          <a:p>
            <a:pPr marL="800100" lvl="1" indent="-342900" fontAlgn="base">
              <a:lnSpc>
                <a:spcPct val="107000"/>
              </a:lnSpc>
              <a:spcAft>
                <a:spcPts val="1350"/>
              </a:spcAft>
              <a:buFont typeface="Arial" panose="020B0604020202020204" pitchFamily="34" charset="0"/>
              <a:buChar char="•"/>
            </a:pPr>
            <a:r>
              <a:rPr lang="en-US" sz="1200" dirty="0">
                <a:latin typeface="HelveticaNeueLT Std Med"/>
              </a:rPr>
              <a:t>Endow the mediator with authority and leverage;</a:t>
            </a:r>
          </a:p>
          <a:p>
            <a:pPr marL="800100" lvl="1" indent="-342900" fontAlgn="base">
              <a:lnSpc>
                <a:spcPct val="107000"/>
              </a:lnSpc>
              <a:spcAft>
                <a:spcPts val="1350"/>
              </a:spcAft>
              <a:buFont typeface="Arial" panose="020B0604020202020204" pitchFamily="34" charset="0"/>
              <a:buChar char="•"/>
            </a:pPr>
            <a:r>
              <a:rPr lang="en-US" sz="1200" dirty="0">
                <a:latin typeface="HelveticaNeueLT Std Med"/>
              </a:rPr>
              <a:t>Provide the mediator with instructions; and</a:t>
            </a:r>
          </a:p>
          <a:p>
            <a:pPr marL="800100" lvl="1" indent="-342900" fontAlgn="base">
              <a:lnSpc>
                <a:spcPct val="107000"/>
              </a:lnSpc>
              <a:spcAft>
                <a:spcPts val="1350"/>
              </a:spcAft>
              <a:buFont typeface="Arial" panose="020B0604020202020204" pitchFamily="34" charset="0"/>
              <a:buChar char="•"/>
            </a:pPr>
            <a:r>
              <a:rPr lang="en-US" sz="1200" dirty="0">
                <a:latin typeface="HelveticaNeueLT Std Med"/>
              </a:rPr>
              <a:t>Set the parameters of the dispute resolution process and outcome.</a:t>
            </a:r>
          </a:p>
          <a:p>
            <a:pPr marL="342900" indent="-342900" fontAlgn="base">
              <a:lnSpc>
                <a:spcPct val="107000"/>
              </a:lnSpc>
              <a:spcAft>
                <a:spcPts val="1350"/>
              </a:spcAft>
              <a:buFont typeface="Arial" panose="020B0604020202020204" pitchFamily="34" charset="0"/>
              <a:buChar char="•"/>
            </a:pPr>
            <a:endParaRPr lang="en-AU" sz="1600" dirty="0">
              <a:latin typeface="HelveticaNeueLT Std Med"/>
            </a:endParaRPr>
          </a:p>
        </p:txBody>
      </p:sp>
      <p:sp>
        <p:nvSpPr>
          <p:cNvPr id="8" name="TextBox 7">
            <a:extLst>
              <a:ext uri="{FF2B5EF4-FFF2-40B4-BE49-F238E27FC236}">
                <a16:creationId xmlns:a16="http://schemas.microsoft.com/office/drawing/2014/main" id="{4CC9433C-1545-D5A9-A9B2-787F0C30AA08}"/>
              </a:ext>
            </a:extLst>
          </p:cNvPr>
          <p:cNvSpPr txBox="1"/>
          <p:nvPr/>
        </p:nvSpPr>
        <p:spPr>
          <a:xfrm>
            <a:off x="6242613" y="1916832"/>
            <a:ext cx="3456384" cy="2539798"/>
          </a:xfrm>
          <a:prstGeom prst="rect">
            <a:avLst/>
          </a:prstGeom>
          <a:noFill/>
        </p:spPr>
        <p:txBody>
          <a:bodyPr wrap="square">
            <a:spAutoFit/>
          </a:bodyPr>
          <a:lstStyle/>
          <a:p>
            <a:pPr fontAlgn="base">
              <a:lnSpc>
                <a:spcPct val="107000"/>
              </a:lnSpc>
              <a:spcAft>
                <a:spcPts val="1350"/>
              </a:spcAft>
            </a:pPr>
            <a:r>
              <a:rPr lang="en-AU" sz="1400" b="1" dirty="0">
                <a:latin typeface="HelveticaNeueLT Std Med"/>
              </a:rPr>
              <a:t>Example:</a:t>
            </a:r>
          </a:p>
          <a:p>
            <a:pPr fontAlgn="base">
              <a:lnSpc>
                <a:spcPct val="107000"/>
              </a:lnSpc>
              <a:spcAft>
                <a:spcPts val="1350"/>
              </a:spcAft>
            </a:pPr>
            <a:r>
              <a:rPr lang="en-US" sz="1400" dirty="0">
                <a:solidFill>
                  <a:srgbClr val="0070C0"/>
                </a:solidFill>
                <a:latin typeface="HelveticaNeueLT Std Med"/>
              </a:rPr>
              <a:t>In African contexts for example, mediation mandates are typically contained in resolutions passed by the United Nations Security Council, the African Union’s (AU) Peace and Security Council or sub-regional bodies that attempt to resolve specific conflicts</a:t>
            </a:r>
            <a:r>
              <a:rPr lang="en-US" sz="1200" dirty="0">
                <a:solidFill>
                  <a:srgbClr val="0070C0"/>
                </a:solidFill>
                <a:latin typeface="HelveticaNeueLT Std Med"/>
              </a:rPr>
              <a:t>.</a:t>
            </a:r>
          </a:p>
          <a:p>
            <a:pPr marL="342900" indent="-342900" fontAlgn="base">
              <a:lnSpc>
                <a:spcPct val="107000"/>
              </a:lnSpc>
              <a:spcAft>
                <a:spcPts val="1350"/>
              </a:spcAft>
              <a:buFont typeface="Arial" panose="020B0604020202020204" pitchFamily="34" charset="0"/>
              <a:buChar char="•"/>
            </a:pPr>
            <a:endParaRPr lang="en-AU" sz="1600" dirty="0">
              <a:latin typeface="HelveticaNeueLT Std Med"/>
            </a:endParaRPr>
          </a:p>
        </p:txBody>
      </p:sp>
    </p:spTree>
    <p:extLst>
      <p:ext uri="{BB962C8B-B14F-4D97-AF65-F5344CB8AC3E}">
        <p14:creationId xmlns:p14="http://schemas.microsoft.com/office/powerpoint/2010/main" val="3925317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373C60-1C6D-C3B0-2950-8DD26E083D40}"/>
              </a:ext>
            </a:extLst>
          </p:cNvPr>
          <p:cNvSpPr/>
          <p:nvPr/>
        </p:nvSpPr>
        <p:spPr>
          <a:xfrm>
            <a:off x="1524000" y="0"/>
            <a:ext cx="9144000" cy="1556792"/>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a:extLst>
              <a:ext uri="{FF2B5EF4-FFF2-40B4-BE49-F238E27FC236}">
                <a16:creationId xmlns:a16="http://schemas.microsoft.com/office/drawing/2014/main" id="{08025A20-6351-B174-DC4D-DB07D8578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7498" y="278223"/>
            <a:ext cx="1819275" cy="8572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279576" y="1692276"/>
            <a:ext cx="7920880" cy="4891086"/>
          </a:xfrm>
          <a:prstGeom prst="rect">
            <a:avLst/>
          </a:prstGeom>
        </p:spPr>
        <p:txBody>
          <a:bodyPr vert="horz" lIns="91440" tIns="45720" rIns="91440" bIns="45720" rtlCol="0" anchor="ctr">
            <a:normAutofit/>
          </a:bodyPr>
          <a:lstStyle/>
          <a:p>
            <a:pPr>
              <a:spcBef>
                <a:spcPct val="0"/>
              </a:spcBef>
              <a:defRPr/>
            </a:pPr>
            <a:endParaRPr lang="en-AU" sz="2400" dirty="0">
              <a:latin typeface="HelveticaNeueLT Std Med"/>
              <a:cs typeface="HelveticaNeueLT Std Med"/>
            </a:endParaRPr>
          </a:p>
        </p:txBody>
      </p:sp>
      <p:sp>
        <p:nvSpPr>
          <p:cNvPr id="2" name="Title 1">
            <a:extLst>
              <a:ext uri="{FF2B5EF4-FFF2-40B4-BE49-F238E27FC236}">
                <a16:creationId xmlns:a16="http://schemas.microsoft.com/office/drawing/2014/main" id="{59C054CE-2083-BA94-DCA3-B19B3D3D4FBF}"/>
              </a:ext>
            </a:extLst>
          </p:cNvPr>
          <p:cNvSpPr txBox="1">
            <a:spLocks/>
          </p:cNvSpPr>
          <p:nvPr/>
        </p:nvSpPr>
        <p:spPr>
          <a:xfrm>
            <a:off x="1981200" y="274638"/>
            <a:ext cx="699512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400" dirty="0">
                <a:solidFill>
                  <a:srgbClr val="FFFFFF"/>
                </a:solidFill>
                <a:effectLst>
                  <a:outerShdw blurRad="38100" dist="38100" dir="2700000" algn="tl">
                    <a:srgbClr val="000000">
                      <a:alpha val="43137"/>
                    </a:srgbClr>
                  </a:outerShdw>
                </a:effectLst>
                <a:latin typeface="HelveticaNeueLT Std Med"/>
                <a:ea typeface="+mn-ea"/>
                <a:cs typeface="HelveticaNeueLT Std Med"/>
              </a:rPr>
              <a:t>Mediation – the mandate …  </a:t>
            </a:r>
          </a:p>
        </p:txBody>
      </p:sp>
      <p:sp>
        <p:nvSpPr>
          <p:cNvPr id="6" name="TextBox 5">
            <a:extLst>
              <a:ext uri="{FF2B5EF4-FFF2-40B4-BE49-F238E27FC236}">
                <a16:creationId xmlns:a16="http://schemas.microsoft.com/office/drawing/2014/main" id="{B4E0CF0C-744F-0C63-88C6-CA237548A04B}"/>
              </a:ext>
            </a:extLst>
          </p:cNvPr>
          <p:cNvSpPr txBox="1"/>
          <p:nvPr/>
        </p:nvSpPr>
        <p:spPr>
          <a:xfrm>
            <a:off x="1991544" y="1916833"/>
            <a:ext cx="3528392" cy="4993931"/>
          </a:xfrm>
          <a:prstGeom prst="rect">
            <a:avLst/>
          </a:prstGeom>
          <a:noFill/>
        </p:spPr>
        <p:txBody>
          <a:bodyPr wrap="square">
            <a:spAutoFit/>
          </a:bodyPr>
          <a:lstStyle/>
          <a:p>
            <a:pPr marL="342900" indent="-342900" fontAlgn="base">
              <a:lnSpc>
                <a:spcPct val="107000"/>
              </a:lnSpc>
              <a:spcAft>
                <a:spcPts val="1350"/>
              </a:spcAft>
              <a:buFont typeface="Arial" panose="020B0604020202020204" pitchFamily="34" charset="0"/>
              <a:buChar char="•"/>
            </a:pPr>
            <a:r>
              <a:rPr lang="en-AU" sz="1400" dirty="0">
                <a:latin typeface="HelveticaNeueLT Std Med"/>
              </a:rPr>
              <a:t>A mandate is </a:t>
            </a:r>
            <a:r>
              <a:rPr lang="en-AU" sz="1400" b="1" dirty="0">
                <a:latin typeface="HelveticaNeueLT Std Med"/>
              </a:rPr>
              <a:t>an instruction </a:t>
            </a:r>
            <a:r>
              <a:rPr lang="en-AU" sz="1400" dirty="0">
                <a:latin typeface="HelveticaNeueLT Std Med"/>
              </a:rPr>
              <a:t>to the mediator.  Mediators who deviate from their mandate risk being replaced. </a:t>
            </a:r>
          </a:p>
          <a:p>
            <a:pPr marL="342900" indent="-342900" fontAlgn="base">
              <a:lnSpc>
                <a:spcPct val="107000"/>
              </a:lnSpc>
              <a:spcAft>
                <a:spcPts val="1350"/>
              </a:spcAft>
              <a:buFont typeface="Arial" panose="020B0604020202020204" pitchFamily="34" charset="0"/>
              <a:buChar char="•"/>
            </a:pPr>
            <a:r>
              <a:rPr lang="en-US" sz="1400" dirty="0">
                <a:latin typeface="HelveticaNeueLT Std Med"/>
              </a:rPr>
              <a:t>Mandates have </a:t>
            </a:r>
            <a:r>
              <a:rPr lang="en-US" sz="1400" b="1" dirty="0">
                <a:latin typeface="HelveticaNeueLT Std Med"/>
              </a:rPr>
              <a:t>paradoxical effects</a:t>
            </a:r>
            <a:r>
              <a:rPr lang="en-US" sz="1400" dirty="0">
                <a:latin typeface="HelveticaNeueLT Std Med"/>
              </a:rPr>
              <a:t>. They limit a mediator’s flexibility and can greatly complicate the mediation. But they also give the mediator authority and leverage when trying to encourage cooperation between intransigent parties.</a:t>
            </a:r>
          </a:p>
          <a:p>
            <a:pPr marL="342900" indent="-342900" fontAlgn="base">
              <a:lnSpc>
                <a:spcPct val="107000"/>
              </a:lnSpc>
              <a:spcAft>
                <a:spcPts val="1350"/>
              </a:spcAft>
              <a:buFont typeface="Arial" panose="020B0604020202020204" pitchFamily="34" charset="0"/>
              <a:buChar char="•"/>
            </a:pPr>
            <a:r>
              <a:rPr lang="en-US" sz="1400" dirty="0">
                <a:latin typeface="HelveticaNeueLT Std Med"/>
              </a:rPr>
              <a:t>In addition to the mandate issued by the mediating organisation, the mediator must also seek a mandate from the conflict parties. This is essential because mediation is a cooperative effort that cannot take place meaningfully without the consent of the parties.</a:t>
            </a:r>
            <a:endParaRPr lang="en-AU" sz="1400" dirty="0">
              <a:latin typeface="HelveticaNeueLT Std Med"/>
            </a:endParaRPr>
          </a:p>
        </p:txBody>
      </p:sp>
      <p:sp>
        <p:nvSpPr>
          <p:cNvPr id="4" name="TextBox 3">
            <a:extLst>
              <a:ext uri="{FF2B5EF4-FFF2-40B4-BE49-F238E27FC236}">
                <a16:creationId xmlns:a16="http://schemas.microsoft.com/office/drawing/2014/main" id="{E8EEADF8-8D59-1A9D-E904-B458BFDDD157}"/>
              </a:ext>
            </a:extLst>
          </p:cNvPr>
          <p:cNvSpPr txBox="1"/>
          <p:nvPr/>
        </p:nvSpPr>
        <p:spPr>
          <a:xfrm>
            <a:off x="5951984" y="1916831"/>
            <a:ext cx="3528392" cy="2458302"/>
          </a:xfrm>
          <a:prstGeom prst="rect">
            <a:avLst/>
          </a:prstGeom>
          <a:noFill/>
        </p:spPr>
        <p:txBody>
          <a:bodyPr wrap="square">
            <a:spAutoFit/>
          </a:bodyPr>
          <a:lstStyle/>
          <a:p>
            <a:pPr fontAlgn="base">
              <a:lnSpc>
                <a:spcPct val="107000"/>
              </a:lnSpc>
              <a:spcAft>
                <a:spcPts val="1350"/>
              </a:spcAft>
            </a:pPr>
            <a:r>
              <a:rPr lang="en-AU" sz="1400" b="1" dirty="0">
                <a:latin typeface="HelveticaNeueLT Std Med"/>
              </a:rPr>
              <a:t>Case Study:</a:t>
            </a:r>
          </a:p>
          <a:p>
            <a:pPr fontAlgn="base">
              <a:lnSpc>
                <a:spcPct val="107000"/>
              </a:lnSpc>
              <a:spcAft>
                <a:spcPts val="1350"/>
              </a:spcAft>
            </a:pPr>
            <a:r>
              <a:rPr lang="en-US" sz="1400" dirty="0">
                <a:solidFill>
                  <a:srgbClr val="0070C0"/>
                </a:solidFill>
                <a:latin typeface="HelveticaNeueLT Std Med"/>
              </a:rPr>
              <a:t>In a Madagascar case, SADC sidelined its mediator, former Mozambique President Joaquim </a:t>
            </a:r>
            <a:r>
              <a:rPr lang="en-US" sz="1400" dirty="0" err="1">
                <a:solidFill>
                  <a:srgbClr val="0070C0"/>
                </a:solidFill>
                <a:latin typeface="HelveticaNeueLT Std Med"/>
              </a:rPr>
              <a:t>Chissano</a:t>
            </a:r>
            <a:r>
              <a:rPr lang="en-US" sz="1400" dirty="0">
                <a:solidFill>
                  <a:srgbClr val="0070C0"/>
                </a:solidFill>
                <a:latin typeface="HelveticaNeueLT Std Med"/>
              </a:rPr>
              <a:t>, when he ignored the mandate by accepting that Ravalomanana could not return to Madagascar</a:t>
            </a:r>
            <a:r>
              <a:rPr lang="en-US" sz="1400" dirty="0">
                <a:latin typeface="HelveticaNeueLT Std Med"/>
              </a:rPr>
              <a:t>.</a:t>
            </a:r>
          </a:p>
          <a:p>
            <a:pPr fontAlgn="base">
              <a:lnSpc>
                <a:spcPct val="107000"/>
              </a:lnSpc>
              <a:spcAft>
                <a:spcPts val="1350"/>
              </a:spcAft>
            </a:pPr>
            <a:endParaRPr lang="en-US" sz="1400" dirty="0">
              <a:latin typeface="HelveticaNeueLT Std Med"/>
            </a:endParaRPr>
          </a:p>
          <a:p>
            <a:pPr fontAlgn="base">
              <a:lnSpc>
                <a:spcPct val="107000"/>
              </a:lnSpc>
              <a:spcAft>
                <a:spcPts val="1350"/>
              </a:spcAft>
            </a:pPr>
            <a:endParaRPr lang="en-AU" sz="1400" dirty="0">
              <a:latin typeface="HelveticaNeueLT Std Med"/>
            </a:endParaRPr>
          </a:p>
        </p:txBody>
      </p:sp>
      <p:pic>
        <p:nvPicPr>
          <p:cNvPr id="5" name="Picture 4">
            <a:extLst>
              <a:ext uri="{FF2B5EF4-FFF2-40B4-BE49-F238E27FC236}">
                <a16:creationId xmlns:a16="http://schemas.microsoft.com/office/drawing/2014/main" id="{45651BDF-5FB3-E91D-9507-38E10AD7E5DC}"/>
              </a:ext>
            </a:extLst>
          </p:cNvPr>
          <p:cNvPicPr>
            <a:picLocks noChangeAspect="1"/>
          </p:cNvPicPr>
          <p:nvPr/>
        </p:nvPicPr>
        <p:blipFill>
          <a:blip r:embed="rId3"/>
          <a:stretch>
            <a:fillRect/>
          </a:stretch>
        </p:blipFill>
        <p:spPr>
          <a:xfrm>
            <a:off x="6096000" y="3789040"/>
            <a:ext cx="1905000" cy="1905000"/>
          </a:xfrm>
          <a:prstGeom prst="rect">
            <a:avLst/>
          </a:prstGeom>
        </p:spPr>
      </p:pic>
    </p:spTree>
    <p:extLst>
      <p:ext uri="{BB962C8B-B14F-4D97-AF65-F5344CB8AC3E}">
        <p14:creationId xmlns:p14="http://schemas.microsoft.com/office/powerpoint/2010/main" val="4026140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373C60-1C6D-C3B0-2950-8DD26E083D40}"/>
              </a:ext>
            </a:extLst>
          </p:cNvPr>
          <p:cNvSpPr/>
          <p:nvPr/>
        </p:nvSpPr>
        <p:spPr>
          <a:xfrm>
            <a:off x="1524000" y="0"/>
            <a:ext cx="9144000" cy="1556792"/>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a:extLst>
              <a:ext uri="{FF2B5EF4-FFF2-40B4-BE49-F238E27FC236}">
                <a16:creationId xmlns:a16="http://schemas.microsoft.com/office/drawing/2014/main" id="{08025A20-6351-B174-DC4D-DB07D8578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7498" y="278223"/>
            <a:ext cx="1819275" cy="8572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279576" y="1692276"/>
            <a:ext cx="7920880" cy="4891086"/>
          </a:xfrm>
          <a:prstGeom prst="rect">
            <a:avLst/>
          </a:prstGeom>
        </p:spPr>
        <p:txBody>
          <a:bodyPr vert="horz" lIns="91440" tIns="45720" rIns="91440" bIns="45720" rtlCol="0" anchor="ctr">
            <a:normAutofit/>
          </a:bodyPr>
          <a:lstStyle/>
          <a:p>
            <a:pPr>
              <a:spcBef>
                <a:spcPct val="0"/>
              </a:spcBef>
              <a:defRPr/>
            </a:pPr>
            <a:endParaRPr lang="en-AU" sz="2400" dirty="0">
              <a:latin typeface="HelveticaNeueLT Std Med"/>
              <a:cs typeface="HelveticaNeueLT Std Med"/>
            </a:endParaRPr>
          </a:p>
        </p:txBody>
      </p:sp>
      <p:sp>
        <p:nvSpPr>
          <p:cNvPr id="2" name="Title 1">
            <a:extLst>
              <a:ext uri="{FF2B5EF4-FFF2-40B4-BE49-F238E27FC236}">
                <a16:creationId xmlns:a16="http://schemas.microsoft.com/office/drawing/2014/main" id="{59C054CE-2083-BA94-DCA3-B19B3D3D4FBF}"/>
              </a:ext>
            </a:extLst>
          </p:cNvPr>
          <p:cNvSpPr txBox="1">
            <a:spLocks/>
          </p:cNvSpPr>
          <p:nvPr/>
        </p:nvSpPr>
        <p:spPr>
          <a:xfrm>
            <a:off x="1981200" y="274638"/>
            <a:ext cx="699512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400" dirty="0">
                <a:solidFill>
                  <a:srgbClr val="FFFFFF"/>
                </a:solidFill>
                <a:effectLst>
                  <a:outerShdw blurRad="38100" dist="38100" dir="2700000" algn="tl">
                    <a:srgbClr val="000000">
                      <a:alpha val="43137"/>
                    </a:srgbClr>
                  </a:outerShdw>
                </a:effectLst>
                <a:latin typeface="HelveticaNeueLT Std Med"/>
                <a:ea typeface="+mn-ea"/>
                <a:cs typeface="HelveticaNeueLT Std Med"/>
              </a:rPr>
              <a:t>Mediation – the mandate (</a:t>
            </a:r>
            <a:r>
              <a:rPr lang="en-AU" sz="2400" dirty="0" err="1">
                <a:solidFill>
                  <a:srgbClr val="FFFFFF"/>
                </a:solidFill>
                <a:effectLst>
                  <a:outerShdw blurRad="38100" dist="38100" dir="2700000" algn="tl">
                    <a:srgbClr val="000000">
                      <a:alpha val="43137"/>
                    </a:srgbClr>
                  </a:outerShdw>
                </a:effectLst>
                <a:latin typeface="HelveticaNeueLT Std Med"/>
                <a:ea typeface="+mn-ea"/>
                <a:cs typeface="HelveticaNeueLT Std Med"/>
              </a:rPr>
              <a:t>c’tnue</a:t>
            </a:r>
            <a:r>
              <a:rPr lang="en-AU" sz="2400" dirty="0">
                <a:solidFill>
                  <a:srgbClr val="FFFFFF"/>
                </a:solidFill>
                <a:effectLst>
                  <a:outerShdw blurRad="38100" dist="38100" dir="2700000" algn="tl">
                    <a:srgbClr val="000000">
                      <a:alpha val="43137"/>
                    </a:srgbClr>
                  </a:outerShdw>
                </a:effectLst>
                <a:latin typeface="HelveticaNeueLT Std Med"/>
                <a:ea typeface="+mn-ea"/>
                <a:cs typeface="HelveticaNeueLT Std Med"/>
              </a:rPr>
              <a:t>) …  </a:t>
            </a:r>
          </a:p>
        </p:txBody>
      </p:sp>
      <p:sp>
        <p:nvSpPr>
          <p:cNvPr id="6" name="TextBox 5">
            <a:extLst>
              <a:ext uri="{FF2B5EF4-FFF2-40B4-BE49-F238E27FC236}">
                <a16:creationId xmlns:a16="http://schemas.microsoft.com/office/drawing/2014/main" id="{B4E0CF0C-744F-0C63-88C6-CA237548A04B}"/>
              </a:ext>
            </a:extLst>
          </p:cNvPr>
          <p:cNvSpPr txBox="1"/>
          <p:nvPr/>
        </p:nvSpPr>
        <p:spPr>
          <a:xfrm>
            <a:off x="1991544" y="1916833"/>
            <a:ext cx="3744416" cy="3790397"/>
          </a:xfrm>
          <a:prstGeom prst="rect">
            <a:avLst/>
          </a:prstGeom>
          <a:noFill/>
        </p:spPr>
        <p:txBody>
          <a:bodyPr wrap="square">
            <a:spAutoFit/>
          </a:bodyPr>
          <a:lstStyle/>
          <a:p>
            <a:pPr marL="342900" indent="-342900" fontAlgn="base">
              <a:lnSpc>
                <a:spcPct val="107000"/>
              </a:lnSpc>
              <a:spcAft>
                <a:spcPts val="1350"/>
              </a:spcAft>
              <a:buFont typeface="Arial" panose="020B0604020202020204" pitchFamily="34" charset="0"/>
              <a:buChar char="•"/>
            </a:pPr>
            <a:r>
              <a:rPr lang="en-US" sz="1400" dirty="0">
                <a:latin typeface="HelveticaNeueLT Std Med"/>
              </a:rPr>
              <a:t>Parties can withhold </a:t>
            </a:r>
            <a:r>
              <a:rPr lang="en-US" sz="1400" b="1" dirty="0">
                <a:latin typeface="HelveticaNeueLT Std Med"/>
              </a:rPr>
              <a:t>consent</a:t>
            </a:r>
            <a:r>
              <a:rPr lang="en-US" sz="1400" dirty="0">
                <a:latin typeface="HelveticaNeueLT Std Med"/>
              </a:rPr>
              <a:t> in different ways. They can:</a:t>
            </a:r>
          </a:p>
          <a:p>
            <a:pPr marL="800100" lvl="1" indent="-342900" fontAlgn="base">
              <a:lnSpc>
                <a:spcPct val="107000"/>
              </a:lnSpc>
              <a:spcAft>
                <a:spcPts val="1350"/>
              </a:spcAft>
              <a:buFont typeface="Arial" panose="020B0604020202020204" pitchFamily="34" charset="0"/>
              <a:buChar char="•"/>
            </a:pPr>
            <a:r>
              <a:rPr lang="en-US" sz="1400" dirty="0">
                <a:latin typeface="HelveticaNeueLT Std Med"/>
              </a:rPr>
              <a:t>Reject mediation emphatically</a:t>
            </a:r>
          </a:p>
          <a:p>
            <a:pPr marL="800100" lvl="1" indent="-342900" fontAlgn="base">
              <a:lnSpc>
                <a:spcPct val="107000"/>
              </a:lnSpc>
              <a:spcAft>
                <a:spcPts val="1350"/>
              </a:spcAft>
              <a:buFont typeface="Arial" panose="020B0604020202020204" pitchFamily="34" charset="0"/>
              <a:buChar char="•"/>
            </a:pPr>
            <a:r>
              <a:rPr lang="en-US" sz="1400" dirty="0">
                <a:latin typeface="HelveticaNeueLT Std Med"/>
              </a:rPr>
              <a:t>Reject the mediating organisation</a:t>
            </a:r>
          </a:p>
          <a:p>
            <a:pPr marL="800100" lvl="1" indent="-342900" fontAlgn="base">
              <a:lnSpc>
                <a:spcPct val="107000"/>
              </a:lnSpc>
              <a:spcAft>
                <a:spcPts val="1350"/>
              </a:spcAft>
              <a:buFont typeface="Arial" panose="020B0604020202020204" pitchFamily="34" charset="0"/>
              <a:buChar char="•"/>
            </a:pPr>
            <a:r>
              <a:rPr lang="en-US" sz="1400" dirty="0">
                <a:latin typeface="HelveticaNeueLT Std Med"/>
              </a:rPr>
              <a:t>Call for the mediator to be replaced</a:t>
            </a:r>
          </a:p>
          <a:p>
            <a:pPr marL="342900" lvl="1" indent="-342900" fontAlgn="base">
              <a:lnSpc>
                <a:spcPct val="107000"/>
              </a:lnSpc>
              <a:spcAft>
                <a:spcPts val="1350"/>
              </a:spcAft>
              <a:buFont typeface="Arial" panose="020B0604020202020204" pitchFamily="34" charset="0"/>
              <a:buChar char="•"/>
            </a:pPr>
            <a:r>
              <a:rPr lang="en-US" sz="1400" dirty="0">
                <a:latin typeface="HelveticaNeueLT Std Med"/>
              </a:rPr>
              <a:t>Failure to obtain a strong mandate from the parties can weaken the mediator’s authority and credibility. It can also cause domestic and international stakeholders to lose confidence in the mediation and give rise to rival peacemaking bids.</a:t>
            </a:r>
          </a:p>
        </p:txBody>
      </p:sp>
      <p:sp>
        <p:nvSpPr>
          <p:cNvPr id="4" name="TextBox 3">
            <a:extLst>
              <a:ext uri="{FF2B5EF4-FFF2-40B4-BE49-F238E27FC236}">
                <a16:creationId xmlns:a16="http://schemas.microsoft.com/office/drawing/2014/main" id="{A554E10C-53DB-B0F0-FD08-4000666B04F4}"/>
              </a:ext>
            </a:extLst>
          </p:cNvPr>
          <p:cNvSpPr txBox="1"/>
          <p:nvPr/>
        </p:nvSpPr>
        <p:spPr>
          <a:xfrm>
            <a:off x="6086012" y="1916832"/>
            <a:ext cx="3744416" cy="2817374"/>
          </a:xfrm>
          <a:prstGeom prst="rect">
            <a:avLst/>
          </a:prstGeom>
          <a:noFill/>
        </p:spPr>
        <p:txBody>
          <a:bodyPr wrap="square">
            <a:spAutoFit/>
          </a:bodyPr>
          <a:lstStyle/>
          <a:p>
            <a:pPr fontAlgn="base">
              <a:lnSpc>
                <a:spcPct val="107000"/>
              </a:lnSpc>
              <a:spcAft>
                <a:spcPts val="1350"/>
              </a:spcAft>
            </a:pPr>
            <a:r>
              <a:rPr lang="en-US" sz="1400" b="1" dirty="0">
                <a:latin typeface="HelveticaNeueLT Std Med"/>
              </a:rPr>
              <a:t>Case Study: </a:t>
            </a:r>
          </a:p>
          <a:p>
            <a:pPr fontAlgn="base">
              <a:lnSpc>
                <a:spcPct val="107000"/>
              </a:lnSpc>
              <a:spcAft>
                <a:spcPts val="1350"/>
              </a:spcAft>
            </a:pPr>
            <a:r>
              <a:rPr lang="en-US" sz="1400" dirty="0">
                <a:solidFill>
                  <a:srgbClr val="0070C0"/>
                </a:solidFill>
                <a:latin typeface="HelveticaNeueLT Std Med"/>
              </a:rPr>
              <a:t>The Movement for Democratic Change called for the Mediator to be changed during Mbeki’s mediation for Zimbabwe.</a:t>
            </a:r>
          </a:p>
          <a:p>
            <a:pPr fontAlgn="base">
              <a:lnSpc>
                <a:spcPct val="107000"/>
              </a:lnSpc>
              <a:spcAft>
                <a:spcPts val="1350"/>
              </a:spcAft>
            </a:pPr>
            <a:endParaRPr lang="en-US" sz="1400" dirty="0">
              <a:solidFill>
                <a:srgbClr val="0070C0"/>
              </a:solidFill>
              <a:latin typeface="HelveticaNeueLT Std Med"/>
            </a:endParaRPr>
          </a:p>
          <a:p>
            <a:pPr fontAlgn="base">
              <a:lnSpc>
                <a:spcPct val="107000"/>
              </a:lnSpc>
              <a:spcAft>
                <a:spcPts val="1350"/>
              </a:spcAft>
            </a:pPr>
            <a:endParaRPr lang="en-US" sz="1400" dirty="0">
              <a:solidFill>
                <a:srgbClr val="0070C0"/>
              </a:solidFill>
              <a:latin typeface="HelveticaNeueLT Std Med"/>
            </a:endParaRPr>
          </a:p>
          <a:p>
            <a:pPr fontAlgn="base">
              <a:lnSpc>
                <a:spcPct val="107000"/>
              </a:lnSpc>
              <a:spcAft>
                <a:spcPts val="1350"/>
              </a:spcAft>
            </a:pPr>
            <a:endParaRPr lang="en-US" sz="1400" dirty="0">
              <a:solidFill>
                <a:srgbClr val="0070C0"/>
              </a:solidFill>
              <a:latin typeface="HelveticaNeueLT Std Med"/>
            </a:endParaRPr>
          </a:p>
          <a:p>
            <a:pPr fontAlgn="base">
              <a:lnSpc>
                <a:spcPct val="107000"/>
              </a:lnSpc>
              <a:spcAft>
                <a:spcPts val="1350"/>
              </a:spcAft>
            </a:pPr>
            <a:endParaRPr lang="en-US" sz="1400" dirty="0">
              <a:solidFill>
                <a:srgbClr val="0070C0"/>
              </a:solidFill>
              <a:latin typeface="HelveticaNeueLT Std Med"/>
            </a:endParaRPr>
          </a:p>
        </p:txBody>
      </p:sp>
      <p:pic>
        <p:nvPicPr>
          <p:cNvPr id="5" name="Picture 4">
            <a:extLst>
              <a:ext uri="{FF2B5EF4-FFF2-40B4-BE49-F238E27FC236}">
                <a16:creationId xmlns:a16="http://schemas.microsoft.com/office/drawing/2014/main" id="{F70F9F9A-268F-12C6-83E0-A3F22F5896C8}"/>
              </a:ext>
            </a:extLst>
          </p:cNvPr>
          <p:cNvPicPr>
            <a:picLocks noChangeAspect="1"/>
          </p:cNvPicPr>
          <p:nvPr/>
        </p:nvPicPr>
        <p:blipFill>
          <a:blip r:embed="rId3"/>
          <a:stretch>
            <a:fillRect/>
          </a:stretch>
        </p:blipFill>
        <p:spPr>
          <a:xfrm>
            <a:off x="6207599" y="3212976"/>
            <a:ext cx="1781175" cy="2571750"/>
          </a:xfrm>
          <a:prstGeom prst="rect">
            <a:avLst/>
          </a:prstGeom>
        </p:spPr>
      </p:pic>
    </p:spTree>
    <p:extLst>
      <p:ext uri="{BB962C8B-B14F-4D97-AF65-F5344CB8AC3E}">
        <p14:creationId xmlns:p14="http://schemas.microsoft.com/office/powerpoint/2010/main" val="1617013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373C60-1C6D-C3B0-2950-8DD26E083D40}"/>
              </a:ext>
            </a:extLst>
          </p:cNvPr>
          <p:cNvSpPr/>
          <p:nvPr/>
        </p:nvSpPr>
        <p:spPr>
          <a:xfrm>
            <a:off x="1524000" y="0"/>
            <a:ext cx="9144000" cy="1556792"/>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a:extLst>
              <a:ext uri="{FF2B5EF4-FFF2-40B4-BE49-F238E27FC236}">
                <a16:creationId xmlns:a16="http://schemas.microsoft.com/office/drawing/2014/main" id="{08025A20-6351-B174-DC4D-DB07D8578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7498" y="278223"/>
            <a:ext cx="1819275" cy="8572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279576" y="1692276"/>
            <a:ext cx="7920880" cy="4891086"/>
          </a:xfrm>
          <a:prstGeom prst="rect">
            <a:avLst/>
          </a:prstGeom>
        </p:spPr>
        <p:txBody>
          <a:bodyPr vert="horz" lIns="91440" tIns="45720" rIns="91440" bIns="45720" rtlCol="0" anchor="ctr">
            <a:normAutofit/>
          </a:bodyPr>
          <a:lstStyle/>
          <a:p>
            <a:pPr>
              <a:spcBef>
                <a:spcPct val="0"/>
              </a:spcBef>
              <a:defRPr/>
            </a:pPr>
            <a:endParaRPr lang="en-AU" sz="2400" dirty="0">
              <a:latin typeface="HelveticaNeueLT Std Med"/>
              <a:cs typeface="HelveticaNeueLT Std Med"/>
            </a:endParaRPr>
          </a:p>
        </p:txBody>
      </p:sp>
      <p:sp>
        <p:nvSpPr>
          <p:cNvPr id="2" name="Title 1">
            <a:extLst>
              <a:ext uri="{FF2B5EF4-FFF2-40B4-BE49-F238E27FC236}">
                <a16:creationId xmlns:a16="http://schemas.microsoft.com/office/drawing/2014/main" id="{59C054CE-2083-BA94-DCA3-B19B3D3D4FBF}"/>
              </a:ext>
            </a:extLst>
          </p:cNvPr>
          <p:cNvSpPr txBox="1">
            <a:spLocks/>
          </p:cNvSpPr>
          <p:nvPr/>
        </p:nvSpPr>
        <p:spPr>
          <a:xfrm>
            <a:off x="1981200" y="274638"/>
            <a:ext cx="699512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400" dirty="0">
                <a:solidFill>
                  <a:srgbClr val="FFFFFF"/>
                </a:solidFill>
                <a:effectLst>
                  <a:outerShdw blurRad="38100" dist="38100" dir="2700000" algn="tl">
                    <a:srgbClr val="000000">
                      <a:alpha val="43137"/>
                    </a:srgbClr>
                  </a:outerShdw>
                </a:effectLst>
                <a:latin typeface="HelveticaNeueLT Std Med"/>
                <a:ea typeface="+mn-ea"/>
                <a:cs typeface="HelveticaNeueLT Std Med"/>
              </a:rPr>
              <a:t>Mediation – cultural appropriate mediation …</a:t>
            </a:r>
          </a:p>
        </p:txBody>
      </p:sp>
      <p:sp>
        <p:nvSpPr>
          <p:cNvPr id="6" name="TextBox 5">
            <a:extLst>
              <a:ext uri="{FF2B5EF4-FFF2-40B4-BE49-F238E27FC236}">
                <a16:creationId xmlns:a16="http://schemas.microsoft.com/office/drawing/2014/main" id="{B4E0CF0C-744F-0C63-88C6-CA237548A04B}"/>
              </a:ext>
            </a:extLst>
          </p:cNvPr>
          <p:cNvSpPr txBox="1"/>
          <p:nvPr/>
        </p:nvSpPr>
        <p:spPr>
          <a:xfrm>
            <a:off x="1991544" y="1916833"/>
            <a:ext cx="4032448" cy="3380349"/>
          </a:xfrm>
          <a:prstGeom prst="rect">
            <a:avLst/>
          </a:prstGeom>
          <a:noFill/>
        </p:spPr>
        <p:txBody>
          <a:bodyPr wrap="square">
            <a:spAutoFit/>
          </a:bodyPr>
          <a:lstStyle/>
          <a:p>
            <a:pPr marL="342900" indent="-342900" fontAlgn="base">
              <a:lnSpc>
                <a:spcPct val="107000"/>
              </a:lnSpc>
              <a:spcAft>
                <a:spcPts val="1350"/>
              </a:spcAft>
              <a:buFont typeface="Arial" panose="020B0604020202020204" pitchFamily="34" charset="0"/>
              <a:buChar char="•"/>
            </a:pPr>
            <a:r>
              <a:rPr lang="en-US" sz="1400" dirty="0">
                <a:latin typeface="HelveticaNeueLT Std Med"/>
              </a:rPr>
              <a:t>Mediation outcomes can vary and differ in complexity due to cultural differences.</a:t>
            </a:r>
          </a:p>
          <a:p>
            <a:pPr marL="342900" indent="-342900" fontAlgn="base">
              <a:lnSpc>
                <a:spcPct val="107000"/>
              </a:lnSpc>
              <a:spcAft>
                <a:spcPts val="1350"/>
              </a:spcAft>
              <a:buFont typeface="Arial" panose="020B0604020202020204" pitchFamily="34" charset="0"/>
              <a:buChar char="•"/>
            </a:pPr>
            <a:r>
              <a:rPr lang="en-US" sz="1400" dirty="0">
                <a:latin typeface="HelveticaNeueLT Std Med"/>
              </a:rPr>
              <a:t>Different cultures have set values and beliefs. </a:t>
            </a:r>
          </a:p>
          <a:p>
            <a:pPr marL="342900" indent="-342900" fontAlgn="base">
              <a:lnSpc>
                <a:spcPct val="107000"/>
              </a:lnSpc>
              <a:spcAft>
                <a:spcPts val="1350"/>
              </a:spcAft>
              <a:buFont typeface="Arial" panose="020B0604020202020204" pitchFamily="34" charset="0"/>
              <a:buChar char="•"/>
            </a:pPr>
            <a:r>
              <a:rPr lang="en-US" sz="1400" dirty="0">
                <a:latin typeface="HelveticaNeueLT Std Med"/>
              </a:rPr>
              <a:t>When these come into play, mediators are challenged to draw on additional skills to assist parties reach a mediated outcome. </a:t>
            </a:r>
          </a:p>
          <a:p>
            <a:pPr marL="342900" indent="-342900" fontAlgn="base">
              <a:lnSpc>
                <a:spcPct val="107000"/>
              </a:lnSpc>
              <a:spcAft>
                <a:spcPts val="1350"/>
              </a:spcAft>
              <a:buFont typeface="Arial" panose="020B0604020202020204" pitchFamily="34" charset="0"/>
              <a:buChar char="•"/>
            </a:pPr>
            <a:r>
              <a:rPr lang="en-US" sz="1400" dirty="0">
                <a:latin typeface="HelveticaNeueLT Std Med"/>
              </a:rPr>
              <a:t>Cross-cultural situations can seem daunting for some and seen to be an advantage by others. This highlights the importance of being culturally sensitive. Legal rights present an added difficulty.</a:t>
            </a:r>
            <a:endParaRPr lang="en-AU" sz="1400" dirty="0">
              <a:latin typeface="HelveticaNeueLT Std Med"/>
            </a:endParaRPr>
          </a:p>
        </p:txBody>
      </p:sp>
      <p:sp>
        <p:nvSpPr>
          <p:cNvPr id="4" name="TextBox 3">
            <a:extLst>
              <a:ext uri="{FF2B5EF4-FFF2-40B4-BE49-F238E27FC236}">
                <a16:creationId xmlns:a16="http://schemas.microsoft.com/office/drawing/2014/main" id="{EE1AFACE-8E19-A537-8752-3A30D89A4CF7}"/>
              </a:ext>
            </a:extLst>
          </p:cNvPr>
          <p:cNvSpPr txBox="1"/>
          <p:nvPr/>
        </p:nvSpPr>
        <p:spPr>
          <a:xfrm>
            <a:off x="6110258" y="1916831"/>
            <a:ext cx="4032448" cy="3820918"/>
          </a:xfrm>
          <a:prstGeom prst="rect">
            <a:avLst/>
          </a:prstGeom>
          <a:noFill/>
        </p:spPr>
        <p:txBody>
          <a:bodyPr wrap="square">
            <a:spAutoFit/>
          </a:bodyPr>
          <a:lstStyle/>
          <a:p>
            <a:pPr fontAlgn="base">
              <a:lnSpc>
                <a:spcPct val="107000"/>
              </a:lnSpc>
              <a:spcAft>
                <a:spcPts val="1350"/>
              </a:spcAft>
            </a:pPr>
            <a:r>
              <a:rPr lang="en-US" sz="1400" b="1" dirty="0">
                <a:latin typeface="HelveticaNeueLT Std Med"/>
              </a:rPr>
              <a:t>Example:</a:t>
            </a:r>
          </a:p>
          <a:p>
            <a:pPr fontAlgn="base">
              <a:lnSpc>
                <a:spcPct val="107000"/>
              </a:lnSpc>
              <a:spcAft>
                <a:spcPts val="1350"/>
              </a:spcAft>
            </a:pPr>
            <a:r>
              <a:rPr lang="en-US" sz="1400" dirty="0">
                <a:solidFill>
                  <a:srgbClr val="0070C0"/>
                </a:solidFill>
                <a:latin typeface="HelveticaNeueLT Std Med"/>
              </a:rPr>
              <a:t>Significant cultural differences may alter the effectiveness of a mediated outcome.  </a:t>
            </a:r>
          </a:p>
          <a:p>
            <a:pPr fontAlgn="base">
              <a:lnSpc>
                <a:spcPct val="107000"/>
              </a:lnSpc>
              <a:spcAft>
                <a:spcPts val="1350"/>
              </a:spcAft>
            </a:pPr>
            <a:r>
              <a:rPr lang="en-US" sz="1400" dirty="0">
                <a:solidFill>
                  <a:srgbClr val="0070C0"/>
                </a:solidFill>
                <a:latin typeface="HelveticaNeueLT Std Med"/>
              </a:rPr>
              <a:t>Intercultural disputes, internationally or domestically, require a mediator to take cultural differences into consideration. </a:t>
            </a:r>
          </a:p>
          <a:p>
            <a:pPr fontAlgn="base">
              <a:lnSpc>
                <a:spcPct val="107000"/>
              </a:lnSpc>
              <a:spcAft>
                <a:spcPts val="1350"/>
              </a:spcAft>
            </a:pPr>
            <a:r>
              <a:rPr lang="en-US" sz="1400" dirty="0">
                <a:solidFill>
                  <a:srgbClr val="0070C0"/>
                </a:solidFill>
                <a:latin typeface="HelveticaNeueLT Std Med"/>
              </a:rPr>
              <a:t>Mediation is primarily focused on effective communication with an eye to ensuring there are no legislative breaches. Communication methods differ globally, depending on the historical development, legal systems, ethnic and cultural backgrounds of each jurisdiction.</a:t>
            </a:r>
          </a:p>
          <a:p>
            <a:pPr fontAlgn="base">
              <a:lnSpc>
                <a:spcPct val="107000"/>
              </a:lnSpc>
              <a:spcAft>
                <a:spcPts val="1350"/>
              </a:spcAft>
            </a:pPr>
            <a:endParaRPr lang="en-AU" sz="1600" b="1" dirty="0">
              <a:latin typeface="HelveticaNeueLT Std Med"/>
            </a:endParaRPr>
          </a:p>
        </p:txBody>
      </p:sp>
    </p:spTree>
    <p:extLst>
      <p:ext uri="{BB962C8B-B14F-4D97-AF65-F5344CB8AC3E}">
        <p14:creationId xmlns:p14="http://schemas.microsoft.com/office/powerpoint/2010/main" val="12049033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373C60-1C6D-C3B0-2950-8DD26E083D40}"/>
              </a:ext>
            </a:extLst>
          </p:cNvPr>
          <p:cNvSpPr/>
          <p:nvPr/>
        </p:nvSpPr>
        <p:spPr>
          <a:xfrm>
            <a:off x="1524000" y="0"/>
            <a:ext cx="9144000" cy="1556792"/>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a:extLst>
              <a:ext uri="{FF2B5EF4-FFF2-40B4-BE49-F238E27FC236}">
                <a16:creationId xmlns:a16="http://schemas.microsoft.com/office/drawing/2014/main" id="{08025A20-6351-B174-DC4D-DB07D8578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7498" y="278223"/>
            <a:ext cx="1819275" cy="8572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279576" y="1692276"/>
            <a:ext cx="7920880" cy="4891086"/>
          </a:xfrm>
          <a:prstGeom prst="rect">
            <a:avLst/>
          </a:prstGeom>
        </p:spPr>
        <p:txBody>
          <a:bodyPr vert="horz" lIns="91440" tIns="45720" rIns="91440" bIns="45720" rtlCol="0" anchor="ctr">
            <a:normAutofit/>
          </a:bodyPr>
          <a:lstStyle/>
          <a:p>
            <a:pPr>
              <a:spcBef>
                <a:spcPct val="0"/>
              </a:spcBef>
              <a:defRPr/>
            </a:pPr>
            <a:endParaRPr lang="en-AU" sz="2400" dirty="0">
              <a:latin typeface="HelveticaNeueLT Std Med"/>
              <a:cs typeface="HelveticaNeueLT Std Med"/>
            </a:endParaRPr>
          </a:p>
        </p:txBody>
      </p:sp>
      <p:sp>
        <p:nvSpPr>
          <p:cNvPr id="2" name="Title 1">
            <a:extLst>
              <a:ext uri="{FF2B5EF4-FFF2-40B4-BE49-F238E27FC236}">
                <a16:creationId xmlns:a16="http://schemas.microsoft.com/office/drawing/2014/main" id="{59C054CE-2083-BA94-DCA3-B19B3D3D4FBF}"/>
              </a:ext>
            </a:extLst>
          </p:cNvPr>
          <p:cNvSpPr txBox="1">
            <a:spLocks/>
          </p:cNvSpPr>
          <p:nvPr/>
        </p:nvSpPr>
        <p:spPr>
          <a:xfrm>
            <a:off x="1981200" y="274638"/>
            <a:ext cx="699512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400" dirty="0">
                <a:solidFill>
                  <a:srgbClr val="FFFFFF"/>
                </a:solidFill>
                <a:effectLst>
                  <a:outerShdw blurRad="38100" dist="38100" dir="2700000" algn="tl">
                    <a:srgbClr val="000000">
                      <a:alpha val="43137"/>
                    </a:srgbClr>
                  </a:outerShdw>
                </a:effectLst>
                <a:latin typeface="HelveticaNeueLT Std Med"/>
                <a:ea typeface="+mn-ea"/>
                <a:cs typeface="HelveticaNeueLT Std Med"/>
              </a:rPr>
              <a:t>Mediation – cultural appropriate mediation </a:t>
            </a:r>
          </a:p>
          <a:p>
            <a:pPr algn="l"/>
            <a:r>
              <a:rPr lang="en-AU" sz="2400" dirty="0">
                <a:solidFill>
                  <a:srgbClr val="FFFFFF"/>
                </a:solidFill>
                <a:effectLst>
                  <a:outerShdw blurRad="38100" dist="38100" dir="2700000" algn="tl">
                    <a:srgbClr val="000000">
                      <a:alpha val="43137"/>
                    </a:srgbClr>
                  </a:outerShdw>
                </a:effectLst>
                <a:latin typeface="HelveticaNeueLT Std Med"/>
                <a:ea typeface="+mn-ea"/>
                <a:cs typeface="HelveticaNeueLT Std Med"/>
              </a:rPr>
              <a:t>(</a:t>
            </a:r>
            <a:r>
              <a:rPr lang="en-AU" sz="2400" dirty="0" err="1">
                <a:solidFill>
                  <a:srgbClr val="FFFFFF"/>
                </a:solidFill>
                <a:effectLst>
                  <a:outerShdw blurRad="38100" dist="38100" dir="2700000" algn="tl">
                    <a:srgbClr val="000000">
                      <a:alpha val="43137"/>
                    </a:srgbClr>
                  </a:outerShdw>
                </a:effectLst>
                <a:latin typeface="HelveticaNeueLT Std Med"/>
                <a:ea typeface="+mn-ea"/>
                <a:cs typeface="HelveticaNeueLT Std Med"/>
              </a:rPr>
              <a:t>c’tnue</a:t>
            </a:r>
            <a:r>
              <a:rPr lang="en-AU" sz="2400" dirty="0">
                <a:solidFill>
                  <a:srgbClr val="FFFFFF"/>
                </a:solidFill>
                <a:effectLst>
                  <a:outerShdw blurRad="38100" dist="38100" dir="2700000" algn="tl">
                    <a:srgbClr val="000000">
                      <a:alpha val="43137"/>
                    </a:srgbClr>
                  </a:outerShdw>
                </a:effectLst>
                <a:latin typeface="HelveticaNeueLT Std Med"/>
                <a:ea typeface="+mn-ea"/>
                <a:cs typeface="HelveticaNeueLT Std Med"/>
              </a:rPr>
              <a:t>) …</a:t>
            </a:r>
          </a:p>
        </p:txBody>
      </p:sp>
      <p:sp>
        <p:nvSpPr>
          <p:cNvPr id="6" name="TextBox 5">
            <a:extLst>
              <a:ext uri="{FF2B5EF4-FFF2-40B4-BE49-F238E27FC236}">
                <a16:creationId xmlns:a16="http://schemas.microsoft.com/office/drawing/2014/main" id="{B4E0CF0C-744F-0C63-88C6-CA237548A04B}"/>
              </a:ext>
            </a:extLst>
          </p:cNvPr>
          <p:cNvSpPr txBox="1"/>
          <p:nvPr/>
        </p:nvSpPr>
        <p:spPr>
          <a:xfrm>
            <a:off x="1991544" y="1916833"/>
            <a:ext cx="4032448" cy="3559885"/>
          </a:xfrm>
          <a:prstGeom prst="rect">
            <a:avLst/>
          </a:prstGeom>
          <a:noFill/>
        </p:spPr>
        <p:txBody>
          <a:bodyPr wrap="square">
            <a:spAutoFit/>
          </a:bodyPr>
          <a:lstStyle/>
          <a:p>
            <a:pPr marL="342900" indent="-342900" fontAlgn="base">
              <a:lnSpc>
                <a:spcPct val="107000"/>
              </a:lnSpc>
              <a:spcAft>
                <a:spcPts val="1350"/>
              </a:spcAft>
              <a:buFont typeface="Arial" panose="020B0604020202020204" pitchFamily="34" charset="0"/>
              <a:buChar char="•"/>
            </a:pPr>
            <a:r>
              <a:rPr lang="en-US" sz="1400" dirty="0">
                <a:latin typeface="HelveticaNeueLT Std Med"/>
              </a:rPr>
              <a:t>When handling cultural aspects during mediation, mediators should be aware of their </a:t>
            </a:r>
            <a:r>
              <a:rPr lang="en-US" sz="1400" b="1" dirty="0">
                <a:latin typeface="HelveticaNeueLT Std Med"/>
              </a:rPr>
              <a:t>bias</a:t>
            </a:r>
            <a:r>
              <a:rPr lang="en-US" sz="1400" dirty="0">
                <a:latin typeface="HelveticaNeueLT Std Med"/>
              </a:rPr>
              <a:t> which is defined as a prejudice for or against something.</a:t>
            </a:r>
          </a:p>
          <a:p>
            <a:pPr marL="342900" indent="-342900" fontAlgn="base">
              <a:lnSpc>
                <a:spcPct val="107000"/>
              </a:lnSpc>
              <a:spcAft>
                <a:spcPts val="1350"/>
              </a:spcAft>
              <a:buFont typeface="Arial" panose="020B0604020202020204" pitchFamily="34" charset="0"/>
              <a:buChar char="•"/>
            </a:pPr>
            <a:r>
              <a:rPr lang="en-US" sz="1400" dirty="0">
                <a:latin typeface="HelveticaNeueLT Std Med"/>
              </a:rPr>
              <a:t>Implicit bias describes when we have attitudes towards people or associate stereotypes with them without our conscious knowledge. </a:t>
            </a:r>
          </a:p>
          <a:p>
            <a:pPr marL="342900" indent="-342900" fontAlgn="base">
              <a:lnSpc>
                <a:spcPct val="107000"/>
              </a:lnSpc>
              <a:spcAft>
                <a:spcPts val="1350"/>
              </a:spcAft>
              <a:buFont typeface="Arial" panose="020B0604020202020204" pitchFamily="34" charset="0"/>
              <a:buChar char="•"/>
            </a:pPr>
            <a:r>
              <a:rPr lang="en-US" sz="1400" dirty="0">
                <a:latin typeface="HelveticaNeueLT Std Med"/>
              </a:rPr>
              <a:t>Two of the most common problems identified in intercultural disputes are:</a:t>
            </a:r>
          </a:p>
          <a:p>
            <a:pPr marL="800100" lvl="1" indent="-342900" fontAlgn="base">
              <a:lnSpc>
                <a:spcPct val="107000"/>
              </a:lnSpc>
              <a:spcAft>
                <a:spcPts val="1350"/>
              </a:spcAft>
              <a:buFont typeface="Arial" panose="020B0604020202020204" pitchFamily="34" charset="0"/>
              <a:buChar char="•"/>
            </a:pPr>
            <a:r>
              <a:rPr lang="en-US" sz="1400" dirty="0">
                <a:latin typeface="HelveticaNeueLT Std Med"/>
              </a:rPr>
              <a:t>the </a:t>
            </a:r>
            <a:r>
              <a:rPr lang="en-US" sz="1400" b="1" dirty="0">
                <a:latin typeface="HelveticaNeueLT Std Med"/>
              </a:rPr>
              <a:t>communication barrier, </a:t>
            </a:r>
            <a:r>
              <a:rPr lang="en-US" sz="1400" dirty="0">
                <a:latin typeface="HelveticaNeueLT Std Med"/>
              </a:rPr>
              <a:t>and</a:t>
            </a:r>
          </a:p>
          <a:p>
            <a:pPr marL="800100" lvl="1" indent="-342900" fontAlgn="base">
              <a:lnSpc>
                <a:spcPct val="107000"/>
              </a:lnSpc>
              <a:spcAft>
                <a:spcPts val="1350"/>
              </a:spcAft>
              <a:buFont typeface="Arial" panose="020B0604020202020204" pitchFamily="34" charset="0"/>
              <a:buChar char="•"/>
            </a:pPr>
            <a:r>
              <a:rPr lang="en-US" sz="1400" dirty="0">
                <a:latin typeface="HelveticaNeueLT Std Med"/>
              </a:rPr>
              <a:t> </a:t>
            </a:r>
            <a:r>
              <a:rPr lang="en-US" sz="1400" b="1" dirty="0">
                <a:latin typeface="HelveticaNeueLT Std Med"/>
              </a:rPr>
              <a:t>culturally-driven interests.</a:t>
            </a:r>
            <a:endParaRPr lang="en-AU" sz="1400" b="1" dirty="0">
              <a:latin typeface="HelveticaNeueLT Std Med"/>
            </a:endParaRPr>
          </a:p>
        </p:txBody>
      </p:sp>
      <p:sp>
        <p:nvSpPr>
          <p:cNvPr id="4" name="TextBox 3">
            <a:extLst>
              <a:ext uri="{FF2B5EF4-FFF2-40B4-BE49-F238E27FC236}">
                <a16:creationId xmlns:a16="http://schemas.microsoft.com/office/drawing/2014/main" id="{C5FAA394-A6A6-17A2-6DA3-160C03F59E00}"/>
              </a:ext>
            </a:extLst>
          </p:cNvPr>
          <p:cNvSpPr txBox="1"/>
          <p:nvPr/>
        </p:nvSpPr>
        <p:spPr>
          <a:xfrm>
            <a:off x="6023992" y="1916832"/>
            <a:ext cx="4032448" cy="2509277"/>
          </a:xfrm>
          <a:prstGeom prst="rect">
            <a:avLst/>
          </a:prstGeom>
          <a:noFill/>
        </p:spPr>
        <p:txBody>
          <a:bodyPr wrap="square">
            <a:spAutoFit/>
          </a:bodyPr>
          <a:lstStyle/>
          <a:p>
            <a:pPr fontAlgn="base">
              <a:lnSpc>
                <a:spcPct val="107000"/>
              </a:lnSpc>
              <a:spcAft>
                <a:spcPts val="1350"/>
              </a:spcAft>
            </a:pPr>
            <a:r>
              <a:rPr lang="en-US" sz="1400" b="1" dirty="0">
                <a:latin typeface="HelveticaNeueLT Std Med"/>
              </a:rPr>
              <a:t>Examples: </a:t>
            </a:r>
          </a:p>
          <a:p>
            <a:pPr fontAlgn="base">
              <a:lnSpc>
                <a:spcPct val="107000"/>
              </a:lnSpc>
              <a:spcAft>
                <a:spcPts val="1350"/>
              </a:spcAft>
            </a:pPr>
            <a:r>
              <a:rPr lang="en-US" sz="1400" dirty="0">
                <a:solidFill>
                  <a:srgbClr val="0070C0"/>
                </a:solidFill>
                <a:latin typeface="HelveticaNeueLT Std Med"/>
              </a:rPr>
              <a:t>A commonplace example of this is seen in studies that show that we frequently associate criminality with indigenous people without even realising that we are doing it. Mediators are not exempt from this trap of implicit bias. </a:t>
            </a:r>
          </a:p>
          <a:p>
            <a:pPr fontAlgn="base">
              <a:lnSpc>
                <a:spcPct val="107000"/>
              </a:lnSpc>
              <a:spcAft>
                <a:spcPts val="1350"/>
              </a:spcAft>
            </a:pPr>
            <a:r>
              <a:rPr lang="en-US" sz="1400" dirty="0">
                <a:solidFill>
                  <a:srgbClr val="0070C0"/>
                </a:solidFill>
                <a:latin typeface="HelveticaNeueLT Std Med"/>
              </a:rPr>
              <a:t>Reference SA and African examples where key mediators were stood aside / replaced due to perceived bias </a:t>
            </a:r>
            <a:endParaRPr lang="en-AU" sz="1400" dirty="0">
              <a:solidFill>
                <a:srgbClr val="0070C0"/>
              </a:solidFill>
              <a:latin typeface="HelveticaNeueLT Std Med"/>
            </a:endParaRPr>
          </a:p>
        </p:txBody>
      </p:sp>
    </p:spTree>
    <p:extLst>
      <p:ext uri="{BB962C8B-B14F-4D97-AF65-F5344CB8AC3E}">
        <p14:creationId xmlns:p14="http://schemas.microsoft.com/office/powerpoint/2010/main" val="4010356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373C60-1C6D-C3B0-2950-8DD26E083D40}"/>
              </a:ext>
            </a:extLst>
          </p:cNvPr>
          <p:cNvSpPr/>
          <p:nvPr/>
        </p:nvSpPr>
        <p:spPr>
          <a:xfrm>
            <a:off x="1524000" y="0"/>
            <a:ext cx="9144000" cy="1556792"/>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a:extLst>
              <a:ext uri="{FF2B5EF4-FFF2-40B4-BE49-F238E27FC236}">
                <a16:creationId xmlns:a16="http://schemas.microsoft.com/office/drawing/2014/main" id="{08025A20-6351-B174-DC4D-DB07D8578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7498" y="278223"/>
            <a:ext cx="1819275" cy="8572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279576" y="1692276"/>
            <a:ext cx="7920880" cy="4891086"/>
          </a:xfrm>
          <a:prstGeom prst="rect">
            <a:avLst/>
          </a:prstGeom>
        </p:spPr>
        <p:txBody>
          <a:bodyPr vert="horz" lIns="91440" tIns="45720" rIns="91440" bIns="45720" rtlCol="0" anchor="ctr">
            <a:normAutofit/>
          </a:bodyPr>
          <a:lstStyle/>
          <a:p>
            <a:pPr>
              <a:spcBef>
                <a:spcPct val="0"/>
              </a:spcBef>
              <a:defRPr/>
            </a:pPr>
            <a:endParaRPr lang="en-AU" sz="2400" dirty="0">
              <a:latin typeface="HelveticaNeueLT Std Med"/>
              <a:cs typeface="HelveticaNeueLT Std Med"/>
            </a:endParaRPr>
          </a:p>
        </p:txBody>
      </p:sp>
      <p:sp>
        <p:nvSpPr>
          <p:cNvPr id="2" name="Title 1">
            <a:extLst>
              <a:ext uri="{FF2B5EF4-FFF2-40B4-BE49-F238E27FC236}">
                <a16:creationId xmlns:a16="http://schemas.microsoft.com/office/drawing/2014/main" id="{59C054CE-2083-BA94-DCA3-B19B3D3D4FBF}"/>
              </a:ext>
            </a:extLst>
          </p:cNvPr>
          <p:cNvSpPr txBox="1">
            <a:spLocks/>
          </p:cNvSpPr>
          <p:nvPr/>
        </p:nvSpPr>
        <p:spPr>
          <a:xfrm>
            <a:off x="1981200" y="274638"/>
            <a:ext cx="699512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400" dirty="0">
                <a:solidFill>
                  <a:srgbClr val="FFFFFF"/>
                </a:solidFill>
                <a:effectLst>
                  <a:outerShdw blurRad="38100" dist="38100" dir="2700000" algn="tl">
                    <a:srgbClr val="000000">
                      <a:alpha val="43137"/>
                    </a:srgbClr>
                  </a:outerShdw>
                </a:effectLst>
                <a:latin typeface="HelveticaNeueLT Std Med"/>
                <a:ea typeface="+mn-ea"/>
                <a:cs typeface="HelveticaNeueLT Std Med"/>
              </a:rPr>
              <a:t>Mediation – cultural appropriate mediation </a:t>
            </a:r>
          </a:p>
          <a:p>
            <a:pPr algn="l"/>
            <a:r>
              <a:rPr lang="en-AU" sz="2400" dirty="0">
                <a:solidFill>
                  <a:srgbClr val="FFFFFF"/>
                </a:solidFill>
                <a:effectLst>
                  <a:outerShdw blurRad="38100" dist="38100" dir="2700000" algn="tl">
                    <a:srgbClr val="000000">
                      <a:alpha val="43137"/>
                    </a:srgbClr>
                  </a:outerShdw>
                </a:effectLst>
                <a:latin typeface="HelveticaNeueLT Std Med"/>
                <a:ea typeface="+mn-ea"/>
                <a:cs typeface="HelveticaNeueLT Std Med"/>
              </a:rPr>
              <a:t>(</a:t>
            </a:r>
            <a:r>
              <a:rPr lang="en-AU" sz="2400" dirty="0" err="1">
                <a:solidFill>
                  <a:srgbClr val="FFFFFF"/>
                </a:solidFill>
                <a:effectLst>
                  <a:outerShdw blurRad="38100" dist="38100" dir="2700000" algn="tl">
                    <a:srgbClr val="000000">
                      <a:alpha val="43137"/>
                    </a:srgbClr>
                  </a:outerShdw>
                </a:effectLst>
                <a:latin typeface="HelveticaNeueLT Std Med"/>
                <a:ea typeface="+mn-ea"/>
                <a:cs typeface="HelveticaNeueLT Std Med"/>
              </a:rPr>
              <a:t>c’tnue</a:t>
            </a:r>
            <a:r>
              <a:rPr lang="en-AU" sz="2400" dirty="0">
                <a:solidFill>
                  <a:srgbClr val="FFFFFF"/>
                </a:solidFill>
                <a:effectLst>
                  <a:outerShdw blurRad="38100" dist="38100" dir="2700000" algn="tl">
                    <a:srgbClr val="000000">
                      <a:alpha val="43137"/>
                    </a:srgbClr>
                  </a:outerShdw>
                </a:effectLst>
                <a:latin typeface="HelveticaNeueLT Std Med"/>
                <a:ea typeface="+mn-ea"/>
                <a:cs typeface="HelveticaNeueLT Std Med"/>
              </a:rPr>
              <a:t>) …</a:t>
            </a:r>
          </a:p>
        </p:txBody>
      </p:sp>
      <p:sp>
        <p:nvSpPr>
          <p:cNvPr id="6" name="TextBox 5">
            <a:extLst>
              <a:ext uri="{FF2B5EF4-FFF2-40B4-BE49-F238E27FC236}">
                <a16:creationId xmlns:a16="http://schemas.microsoft.com/office/drawing/2014/main" id="{B4E0CF0C-744F-0C63-88C6-CA237548A04B}"/>
              </a:ext>
            </a:extLst>
          </p:cNvPr>
          <p:cNvSpPr txBox="1"/>
          <p:nvPr/>
        </p:nvSpPr>
        <p:spPr>
          <a:xfrm>
            <a:off x="1991544" y="1916832"/>
            <a:ext cx="8208912" cy="4743350"/>
          </a:xfrm>
          <a:prstGeom prst="rect">
            <a:avLst/>
          </a:prstGeom>
          <a:noFill/>
        </p:spPr>
        <p:txBody>
          <a:bodyPr wrap="square">
            <a:spAutoFit/>
          </a:bodyPr>
          <a:lstStyle/>
          <a:p>
            <a:pPr marL="342900" indent="-342900" fontAlgn="base">
              <a:lnSpc>
                <a:spcPct val="107000"/>
              </a:lnSpc>
              <a:spcAft>
                <a:spcPts val="1350"/>
              </a:spcAft>
              <a:buFont typeface="Arial" panose="020B0604020202020204" pitchFamily="34" charset="0"/>
              <a:buChar char="•"/>
            </a:pPr>
            <a:r>
              <a:rPr lang="en-US" sz="1600" dirty="0">
                <a:latin typeface="HelveticaNeueLT Std Med"/>
              </a:rPr>
              <a:t>Language as a social instrument reflects a culture. </a:t>
            </a:r>
          </a:p>
          <a:p>
            <a:pPr marL="342900" indent="-342900" fontAlgn="base">
              <a:lnSpc>
                <a:spcPct val="107000"/>
              </a:lnSpc>
              <a:spcAft>
                <a:spcPts val="1350"/>
              </a:spcAft>
              <a:buFont typeface="Arial" panose="020B0604020202020204" pitchFamily="34" charset="0"/>
              <a:buChar char="•"/>
            </a:pPr>
            <a:r>
              <a:rPr lang="en-US" sz="1600" b="1" dirty="0">
                <a:latin typeface="HelveticaNeueLT Std Med"/>
              </a:rPr>
              <a:t>Examples:</a:t>
            </a:r>
          </a:p>
          <a:p>
            <a:pPr marL="800100" lvl="1" indent="-342900" fontAlgn="base">
              <a:lnSpc>
                <a:spcPct val="107000"/>
              </a:lnSpc>
              <a:spcAft>
                <a:spcPts val="1350"/>
              </a:spcAft>
              <a:buFont typeface="Arial" panose="020B0604020202020204" pitchFamily="34" charset="0"/>
              <a:buChar char="•"/>
            </a:pPr>
            <a:r>
              <a:rPr lang="en-US" sz="1600" dirty="0">
                <a:latin typeface="HelveticaNeueLT Std Med"/>
              </a:rPr>
              <a:t>The test of word association clearly shows that the meaning of words is culturally defined; whilst for basic concepts, such as food, associations across cultures are still rather similar, associated words may vary broadly for more complicated concepts. </a:t>
            </a:r>
          </a:p>
          <a:p>
            <a:pPr marL="800100" lvl="1" indent="-342900" fontAlgn="base">
              <a:lnSpc>
                <a:spcPct val="107000"/>
              </a:lnSpc>
              <a:spcAft>
                <a:spcPts val="1350"/>
              </a:spcAft>
              <a:buFont typeface="Arial" panose="020B0604020202020204" pitchFamily="34" charset="0"/>
              <a:buChar char="•"/>
            </a:pPr>
            <a:r>
              <a:rPr lang="en-US" sz="1600" dirty="0">
                <a:latin typeface="HelveticaNeueLT Std Med"/>
              </a:rPr>
              <a:t>As a matter of fact, some of the words may prompt positive associations in some cultures and negative ones in others. This is of crucial importance from the point of view of mediation since the outcome generally takes the form of a written agreement.</a:t>
            </a:r>
          </a:p>
          <a:p>
            <a:pPr marL="800100" lvl="1" indent="-342900" fontAlgn="base">
              <a:lnSpc>
                <a:spcPct val="107000"/>
              </a:lnSpc>
              <a:spcAft>
                <a:spcPts val="1350"/>
              </a:spcAft>
              <a:buFont typeface="Arial" panose="020B0604020202020204" pitchFamily="34" charset="0"/>
              <a:buChar char="•"/>
            </a:pPr>
            <a:r>
              <a:rPr lang="en-US" sz="1600" dirty="0">
                <a:latin typeface="HelveticaNeueLT Std Med"/>
              </a:rPr>
              <a:t>In addition, different attitudes to verbal and non-verbal communication are likely to complicate the communication process further: the direct, frank, and confrontational style prevalent in individualist, low-context societies can easily be misunderstood as rudeness and lack of respect by those from collectivist societies. What may be insignificant for some can be deplorable for others.</a:t>
            </a:r>
          </a:p>
        </p:txBody>
      </p:sp>
    </p:spTree>
    <p:extLst>
      <p:ext uri="{BB962C8B-B14F-4D97-AF65-F5344CB8AC3E}">
        <p14:creationId xmlns:p14="http://schemas.microsoft.com/office/powerpoint/2010/main" val="2887393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373C60-1C6D-C3B0-2950-8DD26E083D40}"/>
              </a:ext>
            </a:extLst>
          </p:cNvPr>
          <p:cNvSpPr/>
          <p:nvPr/>
        </p:nvSpPr>
        <p:spPr>
          <a:xfrm>
            <a:off x="1524000" y="0"/>
            <a:ext cx="9144000" cy="1556792"/>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a:extLst>
              <a:ext uri="{FF2B5EF4-FFF2-40B4-BE49-F238E27FC236}">
                <a16:creationId xmlns:a16="http://schemas.microsoft.com/office/drawing/2014/main" id="{08025A20-6351-B174-DC4D-DB07D8578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7498" y="278223"/>
            <a:ext cx="1819275" cy="8572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279576" y="1692276"/>
            <a:ext cx="7920880" cy="4891086"/>
          </a:xfrm>
          <a:prstGeom prst="rect">
            <a:avLst/>
          </a:prstGeom>
        </p:spPr>
        <p:txBody>
          <a:bodyPr vert="horz" lIns="91440" tIns="45720" rIns="91440" bIns="45720" rtlCol="0" anchor="ctr">
            <a:normAutofit/>
          </a:bodyPr>
          <a:lstStyle/>
          <a:p>
            <a:pPr>
              <a:spcBef>
                <a:spcPct val="0"/>
              </a:spcBef>
              <a:defRPr/>
            </a:pPr>
            <a:endParaRPr lang="en-AU" sz="2400" dirty="0">
              <a:latin typeface="HelveticaNeueLT Std Med"/>
              <a:cs typeface="HelveticaNeueLT Std Med"/>
            </a:endParaRPr>
          </a:p>
        </p:txBody>
      </p:sp>
      <p:sp>
        <p:nvSpPr>
          <p:cNvPr id="2" name="Title 1">
            <a:extLst>
              <a:ext uri="{FF2B5EF4-FFF2-40B4-BE49-F238E27FC236}">
                <a16:creationId xmlns:a16="http://schemas.microsoft.com/office/drawing/2014/main" id="{59C054CE-2083-BA94-DCA3-B19B3D3D4FBF}"/>
              </a:ext>
            </a:extLst>
          </p:cNvPr>
          <p:cNvSpPr txBox="1">
            <a:spLocks/>
          </p:cNvSpPr>
          <p:nvPr/>
        </p:nvSpPr>
        <p:spPr>
          <a:xfrm>
            <a:off x="1981200" y="274638"/>
            <a:ext cx="699512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400" dirty="0">
                <a:solidFill>
                  <a:srgbClr val="FFFFFF"/>
                </a:solidFill>
                <a:effectLst>
                  <a:outerShdw blurRad="38100" dist="38100" dir="2700000" algn="tl">
                    <a:srgbClr val="000000">
                      <a:alpha val="43137"/>
                    </a:srgbClr>
                  </a:outerShdw>
                </a:effectLst>
                <a:latin typeface="HelveticaNeueLT Std Med"/>
                <a:ea typeface="+mn-ea"/>
                <a:cs typeface="HelveticaNeueLT Std Med"/>
              </a:rPr>
              <a:t>Mediation – cultural appropriate mediation </a:t>
            </a:r>
          </a:p>
          <a:p>
            <a:pPr algn="l"/>
            <a:r>
              <a:rPr lang="en-AU" sz="2400" dirty="0">
                <a:solidFill>
                  <a:srgbClr val="FFFFFF"/>
                </a:solidFill>
                <a:effectLst>
                  <a:outerShdw blurRad="38100" dist="38100" dir="2700000" algn="tl">
                    <a:srgbClr val="000000">
                      <a:alpha val="43137"/>
                    </a:srgbClr>
                  </a:outerShdw>
                </a:effectLst>
                <a:latin typeface="HelveticaNeueLT Std Med"/>
                <a:ea typeface="+mn-ea"/>
                <a:cs typeface="HelveticaNeueLT Std Med"/>
              </a:rPr>
              <a:t>(</a:t>
            </a:r>
            <a:r>
              <a:rPr lang="en-AU" sz="2400" dirty="0" err="1">
                <a:solidFill>
                  <a:srgbClr val="FFFFFF"/>
                </a:solidFill>
                <a:effectLst>
                  <a:outerShdw blurRad="38100" dist="38100" dir="2700000" algn="tl">
                    <a:srgbClr val="000000">
                      <a:alpha val="43137"/>
                    </a:srgbClr>
                  </a:outerShdw>
                </a:effectLst>
                <a:latin typeface="HelveticaNeueLT Std Med"/>
                <a:ea typeface="+mn-ea"/>
                <a:cs typeface="HelveticaNeueLT Std Med"/>
              </a:rPr>
              <a:t>c’tnue</a:t>
            </a:r>
            <a:r>
              <a:rPr lang="en-AU" sz="2400" dirty="0">
                <a:solidFill>
                  <a:srgbClr val="FFFFFF"/>
                </a:solidFill>
                <a:effectLst>
                  <a:outerShdw blurRad="38100" dist="38100" dir="2700000" algn="tl">
                    <a:srgbClr val="000000">
                      <a:alpha val="43137"/>
                    </a:srgbClr>
                  </a:outerShdw>
                </a:effectLst>
                <a:latin typeface="HelveticaNeueLT Std Med"/>
                <a:ea typeface="+mn-ea"/>
                <a:cs typeface="HelveticaNeueLT Std Med"/>
              </a:rPr>
              <a:t>) …</a:t>
            </a:r>
          </a:p>
        </p:txBody>
      </p:sp>
      <p:sp>
        <p:nvSpPr>
          <p:cNvPr id="6" name="TextBox 5">
            <a:extLst>
              <a:ext uri="{FF2B5EF4-FFF2-40B4-BE49-F238E27FC236}">
                <a16:creationId xmlns:a16="http://schemas.microsoft.com/office/drawing/2014/main" id="{B4E0CF0C-744F-0C63-88C6-CA237548A04B}"/>
              </a:ext>
            </a:extLst>
          </p:cNvPr>
          <p:cNvSpPr txBox="1"/>
          <p:nvPr/>
        </p:nvSpPr>
        <p:spPr>
          <a:xfrm>
            <a:off x="1991544" y="1916832"/>
            <a:ext cx="3168352" cy="3659976"/>
          </a:xfrm>
          <a:prstGeom prst="rect">
            <a:avLst/>
          </a:prstGeom>
          <a:noFill/>
        </p:spPr>
        <p:txBody>
          <a:bodyPr wrap="square">
            <a:spAutoFit/>
          </a:bodyPr>
          <a:lstStyle/>
          <a:p>
            <a:pPr marL="342900" indent="-342900" fontAlgn="base">
              <a:lnSpc>
                <a:spcPct val="107000"/>
              </a:lnSpc>
              <a:spcAft>
                <a:spcPts val="1350"/>
              </a:spcAft>
              <a:buFont typeface="Arial" panose="020B0604020202020204" pitchFamily="34" charset="0"/>
              <a:buChar char="•"/>
            </a:pPr>
            <a:r>
              <a:rPr lang="en-US" sz="1200" b="1" dirty="0">
                <a:latin typeface="HelveticaNeueLT Std Med"/>
              </a:rPr>
              <a:t>Bias: </a:t>
            </a:r>
            <a:r>
              <a:rPr lang="en-US" sz="1200" dirty="0">
                <a:latin typeface="HelveticaNeueLT Std Med"/>
              </a:rPr>
              <a:t>are mediators able to detach themselves from their own cultural assumptions and values? </a:t>
            </a:r>
          </a:p>
          <a:p>
            <a:pPr marL="342900" indent="-342900" fontAlgn="base">
              <a:lnSpc>
                <a:spcPct val="107000"/>
              </a:lnSpc>
              <a:spcAft>
                <a:spcPts val="1350"/>
              </a:spcAft>
              <a:buFont typeface="Arial" panose="020B0604020202020204" pitchFamily="34" charset="0"/>
              <a:buChar char="•"/>
            </a:pPr>
            <a:r>
              <a:rPr lang="en-US" sz="1200" dirty="0">
                <a:latin typeface="HelveticaNeueLT Std Med"/>
              </a:rPr>
              <a:t>Around the world, people communicate their intentions not only through the words they speak, but through tones, gestures, and body language. These signals are often made and interpreted subconsciously.</a:t>
            </a:r>
          </a:p>
          <a:p>
            <a:pPr marL="342900" indent="-342900" fontAlgn="base">
              <a:lnSpc>
                <a:spcPct val="107000"/>
              </a:lnSpc>
              <a:spcAft>
                <a:spcPts val="1350"/>
              </a:spcAft>
              <a:buFont typeface="Arial" panose="020B0604020202020204" pitchFamily="34" charset="0"/>
              <a:buChar char="•"/>
            </a:pPr>
            <a:r>
              <a:rPr lang="en-US" sz="1200" dirty="0">
                <a:latin typeface="HelveticaNeueLT Std Med"/>
              </a:rPr>
              <a:t>Mediators may resort to interpreting parties’ motivations through the lens of their own culture rather than grappling and empathizing with the cultures of the parties. Alternatively, mediators may ignore rather than explore their values and assumptions. </a:t>
            </a:r>
          </a:p>
        </p:txBody>
      </p:sp>
      <p:sp>
        <p:nvSpPr>
          <p:cNvPr id="8" name="TextBox 7">
            <a:extLst>
              <a:ext uri="{FF2B5EF4-FFF2-40B4-BE49-F238E27FC236}">
                <a16:creationId xmlns:a16="http://schemas.microsoft.com/office/drawing/2014/main" id="{86126356-BC5D-E4FE-1E90-FF17E52FC268}"/>
              </a:ext>
            </a:extLst>
          </p:cNvPr>
          <p:cNvSpPr txBox="1"/>
          <p:nvPr/>
        </p:nvSpPr>
        <p:spPr>
          <a:xfrm>
            <a:off x="6384032" y="1916832"/>
            <a:ext cx="2880320" cy="2790764"/>
          </a:xfrm>
          <a:prstGeom prst="rect">
            <a:avLst/>
          </a:prstGeom>
          <a:noFill/>
        </p:spPr>
        <p:txBody>
          <a:bodyPr wrap="square">
            <a:spAutoFit/>
          </a:bodyPr>
          <a:lstStyle/>
          <a:p>
            <a:pPr fontAlgn="base">
              <a:lnSpc>
                <a:spcPct val="107000"/>
              </a:lnSpc>
              <a:spcAft>
                <a:spcPts val="1350"/>
              </a:spcAft>
            </a:pPr>
            <a:r>
              <a:rPr lang="en-US" sz="1400" b="1" dirty="0">
                <a:latin typeface="HelveticaNeueLT Std Med"/>
              </a:rPr>
              <a:t>Examples: </a:t>
            </a:r>
          </a:p>
          <a:p>
            <a:pPr fontAlgn="base">
              <a:lnSpc>
                <a:spcPct val="107000"/>
              </a:lnSpc>
              <a:spcAft>
                <a:spcPts val="1350"/>
              </a:spcAft>
            </a:pPr>
            <a:r>
              <a:rPr lang="en-US" sz="1400" dirty="0">
                <a:solidFill>
                  <a:srgbClr val="0070C0"/>
                </a:solidFill>
                <a:latin typeface="HelveticaNeueLT Std Med"/>
              </a:rPr>
              <a:t>Interestingly for some Aboriginal cultural groups, interruptions are taken as a sign of disrespect and rudeness. A mutual expectation that each party will be able to speak without interruptions might need to be established in the introductory remarks of the mediator. Overt intervention may not always be appropriate.</a:t>
            </a:r>
          </a:p>
        </p:txBody>
      </p:sp>
    </p:spTree>
    <p:extLst>
      <p:ext uri="{BB962C8B-B14F-4D97-AF65-F5344CB8AC3E}">
        <p14:creationId xmlns:p14="http://schemas.microsoft.com/office/powerpoint/2010/main" val="15313907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373C60-1C6D-C3B0-2950-8DD26E083D40}"/>
              </a:ext>
            </a:extLst>
          </p:cNvPr>
          <p:cNvSpPr/>
          <p:nvPr/>
        </p:nvSpPr>
        <p:spPr>
          <a:xfrm>
            <a:off x="1524000" y="0"/>
            <a:ext cx="9144000" cy="1556792"/>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a:extLst>
              <a:ext uri="{FF2B5EF4-FFF2-40B4-BE49-F238E27FC236}">
                <a16:creationId xmlns:a16="http://schemas.microsoft.com/office/drawing/2014/main" id="{08025A20-6351-B174-DC4D-DB07D8578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7498" y="278223"/>
            <a:ext cx="1819275" cy="8572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279576" y="1692276"/>
            <a:ext cx="7920880" cy="4891086"/>
          </a:xfrm>
          <a:prstGeom prst="rect">
            <a:avLst/>
          </a:prstGeom>
        </p:spPr>
        <p:txBody>
          <a:bodyPr vert="horz" lIns="91440" tIns="45720" rIns="91440" bIns="45720" rtlCol="0" anchor="ctr">
            <a:normAutofit/>
          </a:bodyPr>
          <a:lstStyle/>
          <a:p>
            <a:pPr>
              <a:spcBef>
                <a:spcPct val="0"/>
              </a:spcBef>
              <a:defRPr/>
            </a:pPr>
            <a:endParaRPr lang="en-AU" sz="2400" dirty="0">
              <a:latin typeface="HelveticaNeueLT Std Med"/>
              <a:cs typeface="HelveticaNeueLT Std Med"/>
            </a:endParaRPr>
          </a:p>
        </p:txBody>
      </p:sp>
      <p:sp>
        <p:nvSpPr>
          <p:cNvPr id="2" name="Title 1">
            <a:extLst>
              <a:ext uri="{FF2B5EF4-FFF2-40B4-BE49-F238E27FC236}">
                <a16:creationId xmlns:a16="http://schemas.microsoft.com/office/drawing/2014/main" id="{59C054CE-2083-BA94-DCA3-B19B3D3D4FBF}"/>
              </a:ext>
            </a:extLst>
          </p:cNvPr>
          <p:cNvSpPr txBox="1">
            <a:spLocks/>
          </p:cNvSpPr>
          <p:nvPr/>
        </p:nvSpPr>
        <p:spPr>
          <a:xfrm>
            <a:off x="1981200" y="274638"/>
            <a:ext cx="699512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400" dirty="0">
                <a:solidFill>
                  <a:srgbClr val="FFFFFF"/>
                </a:solidFill>
                <a:effectLst>
                  <a:outerShdw blurRad="38100" dist="38100" dir="2700000" algn="tl">
                    <a:srgbClr val="000000">
                      <a:alpha val="43137"/>
                    </a:srgbClr>
                  </a:outerShdw>
                </a:effectLst>
                <a:latin typeface="HelveticaNeueLT Std Med"/>
                <a:ea typeface="+mn-ea"/>
                <a:cs typeface="HelveticaNeueLT Std Med"/>
              </a:rPr>
              <a:t>Mediation – conclusion …</a:t>
            </a:r>
          </a:p>
        </p:txBody>
      </p:sp>
      <p:sp>
        <p:nvSpPr>
          <p:cNvPr id="6" name="TextBox 5">
            <a:extLst>
              <a:ext uri="{FF2B5EF4-FFF2-40B4-BE49-F238E27FC236}">
                <a16:creationId xmlns:a16="http://schemas.microsoft.com/office/drawing/2014/main" id="{B4E0CF0C-744F-0C63-88C6-CA237548A04B}"/>
              </a:ext>
            </a:extLst>
          </p:cNvPr>
          <p:cNvSpPr txBox="1"/>
          <p:nvPr/>
        </p:nvSpPr>
        <p:spPr>
          <a:xfrm>
            <a:off x="1991544" y="1916832"/>
            <a:ext cx="3744416" cy="4122860"/>
          </a:xfrm>
          <a:prstGeom prst="rect">
            <a:avLst/>
          </a:prstGeom>
          <a:noFill/>
        </p:spPr>
        <p:txBody>
          <a:bodyPr wrap="square">
            <a:spAutoFit/>
          </a:bodyPr>
          <a:lstStyle/>
          <a:p>
            <a:pPr marL="342900" indent="-342900" fontAlgn="base">
              <a:lnSpc>
                <a:spcPct val="107000"/>
              </a:lnSpc>
              <a:spcAft>
                <a:spcPts val="1350"/>
              </a:spcAft>
              <a:buFont typeface="Arial" panose="020B0604020202020204" pitchFamily="34" charset="0"/>
              <a:buChar char="•"/>
            </a:pPr>
            <a:r>
              <a:rPr lang="en-US" sz="1400" dirty="0">
                <a:latin typeface="HelveticaNeueLT Std Med"/>
              </a:rPr>
              <a:t>Mediation as a worldwide dispute resolution tool should motivate mediators to broaden their knowledge and improve their skills in cultures where “we both win” is critical. </a:t>
            </a:r>
          </a:p>
          <a:p>
            <a:pPr marL="342900" indent="-342900" fontAlgn="base">
              <a:lnSpc>
                <a:spcPct val="107000"/>
              </a:lnSpc>
              <a:spcAft>
                <a:spcPts val="1350"/>
              </a:spcAft>
              <a:buFont typeface="Arial" panose="020B0604020202020204" pitchFamily="34" charset="0"/>
              <a:buChar char="•"/>
            </a:pPr>
            <a:r>
              <a:rPr lang="en-US" sz="1400" dirty="0">
                <a:latin typeface="HelveticaNeueLT Std Med"/>
              </a:rPr>
              <a:t>It is crucial that a mediator is aware that culture will not be the same between disputants and consciously develop and improve their knowledge and skills to handle the process, under these circumstances. </a:t>
            </a:r>
          </a:p>
          <a:p>
            <a:pPr marL="342900" indent="-342900" fontAlgn="base">
              <a:lnSpc>
                <a:spcPct val="107000"/>
              </a:lnSpc>
              <a:spcAft>
                <a:spcPts val="1350"/>
              </a:spcAft>
              <a:buFont typeface="Arial" panose="020B0604020202020204" pitchFamily="34" charset="0"/>
              <a:buChar char="•"/>
            </a:pPr>
            <a:r>
              <a:rPr lang="en-US" sz="1400" dirty="0">
                <a:latin typeface="HelveticaNeueLT Std Med"/>
              </a:rPr>
              <a:t>If the mediator fails to consider cultural factors, where these are a crucial element of the whole, disputants may have a very poor experience of the mediation process. </a:t>
            </a:r>
          </a:p>
        </p:txBody>
      </p:sp>
      <p:sp>
        <p:nvSpPr>
          <p:cNvPr id="4" name="TextBox 3">
            <a:extLst>
              <a:ext uri="{FF2B5EF4-FFF2-40B4-BE49-F238E27FC236}">
                <a16:creationId xmlns:a16="http://schemas.microsoft.com/office/drawing/2014/main" id="{CBD00FCA-0FB6-80DD-CA46-0145BA9FCC15}"/>
              </a:ext>
            </a:extLst>
          </p:cNvPr>
          <p:cNvSpPr txBox="1"/>
          <p:nvPr/>
        </p:nvSpPr>
        <p:spPr>
          <a:xfrm>
            <a:off x="6096000" y="1916832"/>
            <a:ext cx="3744416" cy="3892348"/>
          </a:xfrm>
          <a:prstGeom prst="rect">
            <a:avLst/>
          </a:prstGeom>
          <a:noFill/>
        </p:spPr>
        <p:txBody>
          <a:bodyPr wrap="square">
            <a:spAutoFit/>
          </a:bodyPr>
          <a:lstStyle/>
          <a:p>
            <a:pPr fontAlgn="base">
              <a:lnSpc>
                <a:spcPct val="107000"/>
              </a:lnSpc>
              <a:spcAft>
                <a:spcPts val="1350"/>
              </a:spcAft>
            </a:pPr>
            <a:r>
              <a:rPr lang="en-US" sz="1400" b="1" dirty="0">
                <a:latin typeface="HelveticaNeueLT Std Med"/>
              </a:rPr>
              <a:t>Case Study: </a:t>
            </a:r>
          </a:p>
          <a:p>
            <a:pPr fontAlgn="base">
              <a:lnSpc>
                <a:spcPct val="107000"/>
              </a:lnSpc>
              <a:spcAft>
                <a:spcPts val="1350"/>
              </a:spcAft>
            </a:pPr>
            <a:r>
              <a:rPr lang="en-US" sz="1400" dirty="0">
                <a:solidFill>
                  <a:srgbClr val="0070C0"/>
                </a:solidFill>
                <a:latin typeface="HelveticaNeueLT Std Med"/>
              </a:rPr>
              <a:t>The first Victorian Aboriginal Justice Agreement (AJA1 2000-2006) was developed in response to recommendations from the 1991 Royal Commission into Aboriginal Deaths in Custody and subsequent 1997 National Ministerial Summit on Indigenous Deaths in Custody. </a:t>
            </a:r>
          </a:p>
          <a:p>
            <a:pPr fontAlgn="base">
              <a:lnSpc>
                <a:spcPct val="107000"/>
              </a:lnSpc>
              <a:spcAft>
                <a:spcPts val="1350"/>
              </a:spcAft>
            </a:pPr>
            <a:r>
              <a:rPr lang="en-US" sz="1400" dirty="0">
                <a:solidFill>
                  <a:srgbClr val="0070C0"/>
                </a:solidFill>
                <a:latin typeface="HelveticaNeueLT Std Med"/>
              </a:rPr>
              <a:t>Under the Aboriginal Justice Agreement’s Outcomes Framework, Goal 1.2 calls for Mediation capacity building. Specifically, a call is made to build capacity in mediation skills within ACCHOs and for community members to help resolve local disputes before they escalate. </a:t>
            </a:r>
          </a:p>
        </p:txBody>
      </p:sp>
    </p:spTree>
    <p:extLst>
      <p:ext uri="{BB962C8B-B14F-4D97-AF65-F5344CB8AC3E}">
        <p14:creationId xmlns:p14="http://schemas.microsoft.com/office/powerpoint/2010/main" val="21803211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2491273"/>
            <a:ext cx="9144000" cy="1728389"/>
          </a:xfrm>
        </p:spPr>
        <p:txBody>
          <a:bodyPr>
            <a:normAutofit fontScale="92500" lnSpcReduction="20000"/>
          </a:bodyPr>
          <a:lstStyle/>
          <a:p>
            <a:endParaRPr lang="en-US" dirty="0"/>
          </a:p>
          <a:p>
            <a:endParaRPr lang="en-US" sz="3200" b="1" dirty="0"/>
          </a:p>
          <a:p>
            <a:r>
              <a:rPr lang="en-US" sz="3300" b="1" dirty="0"/>
              <a:t>Introducing Professor Robert Whittaker AM, FRSN</a:t>
            </a:r>
          </a:p>
          <a:p>
            <a:r>
              <a:rPr lang="en-US" sz="2800" dirty="0"/>
              <a:t>Past President Australian institute of Building, Vice Chair IBQC</a:t>
            </a:r>
            <a:endParaRPr lang="en-US" dirty="0"/>
          </a:p>
        </p:txBody>
      </p:sp>
    </p:spTree>
    <p:extLst>
      <p:ext uri="{BB962C8B-B14F-4D97-AF65-F5344CB8AC3E}">
        <p14:creationId xmlns:p14="http://schemas.microsoft.com/office/powerpoint/2010/main" val="3571901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184CDA-34BA-4504-E905-E27D82672810}"/>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E36BEB3-A551-5662-5520-9B766C94481C}"/>
              </a:ext>
            </a:extLst>
          </p:cNvPr>
          <p:cNvSpPr>
            <a:spLocks noGrp="1"/>
          </p:cNvSpPr>
          <p:nvPr>
            <p:ph type="ctrTitle"/>
          </p:nvPr>
        </p:nvSpPr>
        <p:spPr>
          <a:xfrm>
            <a:off x="1098958" y="2843868"/>
            <a:ext cx="10547437" cy="2145573"/>
          </a:xfrm>
        </p:spPr>
        <p:txBody>
          <a:bodyPr>
            <a:normAutofit/>
          </a:bodyPr>
          <a:lstStyle/>
          <a:p>
            <a:pPr algn="l"/>
            <a:r>
              <a:rPr lang="en-GB" sz="3200" b="1" i="0" u="none" strike="noStrike" dirty="0">
                <a:effectLst/>
                <a:latin typeface="+mn-lt"/>
              </a:rPr>
              <a:t>Improvements in Core Duties of Expert Witnesses</a:t>
            </a:r>
            <a:br>
              <a:rPr lang="en-GB" sz="2800" b="0" i="0" u="none" strike="noStrike" dirty="0">
                <a:effectLst/>
                <a:latin typeface="+mn-lt"/>
              </a:rPr>
            </a:br>
            <a:br>
              <a:rPr lang="en-GB" sz="1800" b="0" i="0" u="none" strike="noStrike" dirty="0">
                <a:effectLst/>
                <a:latin typeface="+mn-lt"/>
              </a:rPr>
            </a:br>
            <a:r>
              <a:rPr lang="en-GB" sz="2800" b="0" i="0" dirty="0">
                <a:effectLst/>
                <a:latin typeface="+mn-lt"/>
              </a:rPr>
              <a:t>The case for improved expert witness rigour and accreditation protocols</a:t>
            </a:r>
            <a:endParaRPr lang="en-AU" sz="3600" dirty="0">
              <a:latin typeface="+mn-lt"/>
            </a:endParaRPr>
          </a:p>
        </p:txBody>
      </p:sp>
    </p:spTree>
    <p:extLst>
      <p:ext uri="{BB962C8B-B14F-4D97-AF65-F5344CB8AC3E}">
        <p14:creationId xmlns:p14="http://schemas.microsoft.com/office/powerpoint/2010/main" val="607790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4556D3F-F9E0-4DD4-A96F-6A8297B92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2" name="Color">
              <a:extLst>
                <a:ext uri="{FF2B5EF4-FFF2-40B4-BE49-F238E27FC236}">
                  <a16:creationId xmlns:a16="http://schemas.microsoft.com/office/drawing/2014/main" id="{86D4FF5D-6473-4BE3-A6EC-40CE2502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lor">
              <a:extLst>
                <a:ext uri="{FF2B5EF4-FFF2-40B4-BE49-F238E27FC236}">
                  <a16:creationId xmlns:a16="http://schemas.microsoft.com/office/drawing/2014/main" id="{993888FB-861F-4B4A-819C-BEB6D558A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65EABBED-2B80-4B13-A7A8-1D34C4A02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6" name="Freeform: Shape 15">
              <a:extLst>
                <a:ext uri="{FF2B5EF4-FFF2-40B4-BE49-F238E27FC236}">
                  <a16:creationId xmlns:a16="http://schemas.microsoft.com/office/drawing/2014/main" id="{73A7A746-A7C1-443C-9B24-406D222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D71425D-6031-4121-BA40-815DACCD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67A43343-A25B-49D5-9967-D5647ADF7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066E434-22B6-48A1-BC19-A80163E81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35470CE2-E5F8-489C-84E9-775AE8D3E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12435DD6-F0FB-492A-9267-CE09EC2C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5B17117C-64EA-4B8B-9DDC-D10E947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57D19EDD-8EE3-1F81-DFDF-CA64003B181A}"/>
              </a:ext>
            </a:extLst>
          </p:cNvPr>
          <p:cNvSpPr>
            <a:spLocks noGrp="1"/>
          </p:cNvSpPr>
          <p:nvPr>
            <p:ph type="ctrTitle"/>
          </p:nvPr>
        </p:nvSpPr>
        <p:spPr>
          <a:xfrm>
            <a:off x="789708" y="1014574"/>
            <a:ext cx="5633531" cy="1518653"/>
          </a:xfrm>
        </p:spPr>
        <p:txBody>
          <a:bodyPr anchor="ctr">
            <a:normAutofit fontScale="90000"/>
          </a:bodyPr>
          <a:lstStyle/>
          <a:p>
            <a:pPr algn="l"/>
            <a:r>
              <a:rPr lang="en-AU" sz="4800" b="1" dirty="0">
                <a:solidFill>
                  <a:schemeClr val="bg1"/>
                </a:solidFill>
              </a:rPr>
              <a:t>Components of construction dispute resolution system </a:t>
            </a:r>
          </a:p>
        </p:txBody>
      </p:sp>
      <p:sp>
        <p:nvSpPr>
          <p:cNvPr id="3" name="Subtitle 2">
            <a:extLst>
              <a:ext uri="{FF2B5EF4-FFF2-40B4-BE49-F238E27FC236}">
                <a16:creationId xmlns:a16="http://schemas.microsoft.com/office/drawing/2014/main" id="{920B0200-0B94-AB4C-2303-7D23066A5BC5}"/>
              </a:ext>
            </a:extLst>
          </p:cNvPr>
          <p:cNvSpPr>
            <a:spLocks noGrp="1"/>
          </p:cNvSpPr>
          <p:nvPr>
            <p:ph type="subTitle" idx="1"/>
          </p:nvPr>
        </p:nvSpPr>
        <p:spPr>
          <a:xfrm>
            <a:off x="789708" y="3428999"/>
            <a:ext cx="6760874" cy="2698845"/>
          </a:xfrm>
        </p:spPr>
        <p:txBody>
          <a:bodyPr anchor="t">
            <a:noAutofit/>
          </a:bodyPr>
          <a:lstStyle/>
          <a:p>
            <a:pPr marL="342900" indent="-342900" algn="l">
              <a:buFont typeface="Arial" panose="020B0604020202020204" pitchFamily="34" charset="0"/>
              <a:buChar char="•"/>
            </a:pPr>
            <a:r>
              <a:rPr lang="en-AU" sz="2800" dirty="0">
                <a:solidFill>
                  <a:schemeClr val="tx2"/>
                </a:solidFill>
              </a:rPr>
              <a:t>There are three components of design of a construction dispute resolution system:</a:t>
            </a:r>
          </a:p>
          <a:p>
            <a:pPr marL="800100" lvl="1" indent="-342900" algn="l">
              <a:buFont typeface="Arial" panose="020B0604020202020204" pitchFamily="34" charset="0"/>
              <a:buChar char="•"/>
            </a:pPr>
            <a:r>
              <a:rPr lang="en-AU" sz="2400" dirty="0">
                <a:solidFill>
                  <a:schemeClr val="tx2"/>
                </a:solidFill>
              </a:rPr>
              <a:t>the dispute resolution institution</a:t>
            </a:r>
          </a:p>
          <a:p>
            <a:pPr marL="800100" lvl="1" indent="-342900" algn="l">
              <a:buFont typeface="Arial" panose="020B0604020202020204" pitchFamily="34" charset="0"/>
              <a:buChar char="•"/>
            </a:pPr>
            <a:r>
              <a:rPr lang="en-AU" sz="2400" dirty="0">
                <a:solidFill>
                  <a:schemeClr val="tx2"/>
                </a:solidFill>
              </a:rPr>
              <a:t>the dispute resolution mechanisms </a:t>
            </a:r>
          </a:p>
          <a:p>
            <a:pPr marL="800100" lvl="1" indent="-342900" algn="l">
              <a:buFont typeface="Arial" panose="020B0604020202020204" pitchFamily="34" charset="0"/>
              <a:buChar char="•"/>
            </a:pPr>
            <a:r>
              <a:rPr lang="en-AU" sz="2400" dirty="0">
                <a:solidFill>
                  <a:schemeClr val="tx2"/>
                </a:solidFill>
              </a:rPr>
              <a:t>the case management process</a:t>
            </a:r>
          </a:p>
        </p:txBody>
      </p:sp>
      <p:pic>
        <p:nvPicPr>
          <p:cNvPr id="5" name="Picture 4">
            <a:extLst>
              <a:ext uri="{FF2B5EF4-FFF2-40B4-BE49-F238E27FC236}">
                <a16:creationId xmlns:a16="http://schemas.microsoft.com/office/drawing/2014/main" id="{F6602208-9AA8-7951-23C0-E52CE6349427}"/>
              </a:ext>
            </a:extLst>
          </p:cNvPr>
          <p:cNvPicPr>
            <a:picLocks noChangeAspect="1"/>
          </p:cNvPicPr>
          <p:nvPr/>
        </p:nvPicPr>
        <p:blipFill>
          <a:blip r:embed="rId2"/>
          <a:stretch>
            <a:fillRect/>
          </a:stretch>
        </p:blipFill>
        <p:spPr>
          <a:xfrm>
            <a:off x="7470170" y="2674522"/>
            <a:ext cx="4208144" cy="2803798"/>
          </a:xfrm>
          <a:prstGeom prst="rect">
            <a:avLst/>
          </a:prstGeom>
        </p:spPr>
      </p:pic>
    </p:spTree>
    <p:extLst>
      <p:ext uri="{BB962C8B-B14F-4D97-AF65-F5344CB8AC3E}">
        <p14:creationId xmlns:p14="http://schemas.microsoft.com/office/powerpoint/2010/main" val="31733512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normAutofit fontScale="90000"/>
          </a:bodyPr>
          <a:lstStyle/>
          <a:p>
            <a:r>
              <a:rPr lang="en-GB" dirty="0">
                <a:solidFill>
                  <a:srgbClr val="0070C0"/>
                </a:solidFill>
              </a:rPr>
              <a:t>Expert witnesses must have very robust qualification and experience-based credentials </a:t>
            </a:r>
            <a:endParaRPr lang="en-AU" dirty="0">
              <a:solidFill>
                <a:srgbClr val="0070C0"/>
              </a:solidFill>
            </a:endParaRP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p:txBody>
          <a:bodyPr>
            <a:normAutofit/>
          </a:bodyPr>
          <a:lstStyle/>
          <a:p>
            <a:r>
              <a:rPr lang="en-GB" dirty="0"/>
              <a:t>Expert witnesses perform a critically important role in the resolution of building disputes</a:t>
            </a:r>
          </a:p>
          <a:p>
            <a:r>
              <a:rPr lang="en-GB" dirty="0"/>
              <a:t>However, there is no uniform accreditation mechanism for the deployment of expert witnesses</a:t>
            </a:r>
          </a:p>
          <a:p>
            <a:r>
              <a:rPr lang="en-GB" dirty="0"/>
              <a:t>This means there can be uncertain outcomes and variable results</a:t>
            </a:r>
            <a:endParaRPr lang="en-AU" dirty="0"/>
          </a:p>
          <a:p>
            <a:endParaRPr lang="en-AU" dirty="0"/>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
        <p:nvSpPr>
          <p:cNvPr id="5" name="Footer Placeholder 4">
            <a:extLst>
              <a:ext uri="{FF2B5EF4-FFF2-40B4-BE49-F238E27FC236}">
                <a16:creationId xmlns:a16="http://schemas.microsoft.com/office/drawing/2014/main" id="{798A3631-B636-2B22-1895-C89CA200BC9C}"/>
              </a:ext>
            </a:extLst>
          </p:cNvPr>
          <p:cNvSpPr>
            <a:spLocks noGrp="1"/>
          </p:cNvSpPr>
          <p:nvPr>
            <p:ph type="ftr" sz="quarter" idx="11"/>
          </p:nvPr>
        </p:nvSpPr>
        <p:spPr/>
        <p:txBody>
          <a:bodyPr/>
          <a:lstStyle/>
          <a:p>
            <a:r>
              <a:rPr lang="en-GB" dirty="0"/>
              <a:t>Improvements in Core Duties of Expert Witnesses. </a:t>
            </a:r>
          </a:p>
          <a:p>
            <a:r>
              <a:rPr lang="en-GB" dirty="0"/>
              <a:t>Professor Robert Whittaker AM</a:t>
            </a:r>
            <a:endParaRPr lang="en-AU" dirty="0"/>
          </a:p>
        </p:txBody>
      </p:sp>
    </p:spTree>
    <p:extLst>
      <p:ext uri="{BB962C8B-B14F-4D97-AF65-F5344CB8AC3E}">
        <p14:creationId xmlns:p14="http://schemas.microsoft.com/office/powerpoint/2010/main" val="35075596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normAutofit/>
          </a:bodyPr>
          <a:lstStyle/>
          <a:p>
            <a:r>
              <a:rPr lang="en-GB" dirty="0">
                <a:solidFill>
                  <a:srgbClr val="0070C0"/>
                </a:solidFill>
              </a:rPr>
              <a:t>The problem of adversarial expert evidence in conflict</a:t>
            </a:r>
            <a:endParaRPr lang="en-AU" dirty="0">
              <a:solidFill>
                <a:srgbClr val="0070C0"/>
              </a:solidFill>
            </a:endParaRP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p:txBody>
          <a:bodyPr>
            <a:normAutofit/>
          </a:bodyPr>
          <a:lstStyle/>
          <a:p>
            <a:r>
              <a:rPr lang="en-GB" dirty="0"/>
              <a:t>There is a strong adversarial culture in construction dispute resolution</a:t>
            </a:r>
          </a:p>
          <a:p>
            <a:r>
              <a:rPr lang="en-GB" dirty="0"/>
              <a:t>It is not unusual for a plaintiff’s expert witness to be too generous in terms of rectification cost assessment </a:t>
            </a:r>
          </a:p>
          <a:p>
            <a:r>
              <a:rPr lang="en-GB" dirty="0"/>
              <a:t>Equally, it is not uncommon for a defendant expert witness to be too miserly with regards to rectification cost </a:t>
            </a:r>
          </a:p>
          <a:p>
            <a:r>
              <a:rPr lang="en-GB" dirty="0"/>
              <a:t>The net effect is a considerable disparity of evidence, which leads to protracted and very costly litigation </a:t>
            </a:r>
            <a:endParaRPr lang="en-AU" dirty="0"/>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
        <p:nvSpPr>
          <p:cNvPr id="5" name="Footer Placeholder 4">
            <a:extLst>
              <a:ext uri="{FF2B5EF4-FFF2-40B4-BE49-F238E27FC236}">
                <a16:creationId xmlns:a16="http://schemas.microsoft.com/office/drawing/2014/main" id="{798A3631-B636-2B22-1895-C89CA200BC9C}"/>
              </a:ext>
            </a:extLst>
          </p:cNvPr>
          <p:cNvSpPr>
            <a:spLocks noGrp="1"/>
          </p:cNvSpPr>
          <p:nvPr>
            <p:ph type="ftr" sz="quarter" idx="11"/>
          </p:nvPr>
        </p:nvSpPr>
        <p:spPr/>
        <p:txBody>
          <a:bodyPr/>
          <a:lstStyle/>
          <a:p>
            <a:r>
              <a:rPr lang="en-GB" dirty="0"/>
              <a:t>Improvements in Core Duties of Expert Witnesses. </a:t>
            </a:r>
          </a:p>
          <a:p>
            <a:r>
              <a:rPr lang="en-GB" dirty="0"/>
              <a:t>Professor Robert Whittaker AM</a:t>
            </a:r>
            <a:endParaRPr lang="en-AU" dirty="0"/>
          </a:p>
        </p:txBody>
      </p:sp>
    </p:spTree>
    <p:extLst>
      <p:ext uri="{BB962C8B-B14F-4D97-AF65-F5344CB8AC3E}">
        <p14:creationId xmlns:p14="http://schemas.microsoft.com/office/powerpoint/2010/main" val="8654224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normAutofit fontScale="90000"/>
          </a:bodyPr>
          <a:lstStyle/>
          <a:p>
            <a:r>
              <a:rPr lang="en-GB" dirty="0">
                <a:solidFill>
                  <a:srgbClr val="0070C0"/>
                </a:solidFill>
              </a:rPr>
              <a:t>Recommendations that are aimed at improving expert witness deployment and expert witness rigour </a:t>
            </a:r>
            <a:endParaRPr lang="en-AU" dirty="0">
              <a:solidFill>
                <a:srgbClr val="0070C0"/>
              </a:solidFill>
            </a:endParaRP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838200" y="2215661"/>
            <a:ext cx="10515600" cy="3961301"/>
          </a:xfrm>
        </p:spPr>
        <p:txBody>
          <a:bodyPr/>
          <a:lstStyle/>
          <a:p>
            <a:r>
              <a:rPr lang="en-GB" dirty="0"/>
              <a:t>The development of a</a:t>
            </a:r>
            <a:r>
              <a:rPr lang="en-AU" dirty="0"/>
              <a:t>n accreditation regime to ensure that the very best expertise available can be used in construction dispute resolution</a:t>
            </a:r>
          </a:p>
          <a:p>
            <a:r>
              <a:rPr lang="en-AU" dirty="0"/>
              <a:t>A panel of court or tribunal appointed experts </a:t>
            </a:r>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
        <p:nvSpPr>
          <p:cNvPr id="5" name="Footer Placeholder 4">
            <a:extLst>
              <a:ext uri="{FF2B5EF4-FFF2-40B4-BE49-F238E27FC236}">
                <a16:creationId xmlns:a16="http://schemas.microsoft.com/office/drawing/2014/main" id="{6D291703-CA6C-1BEE-ED71-6BAC862D52AE}"/>
              </a:ext>
            </a:extLst>
          </p:cNvPr>
          <p:cNvSpPr>
            <a:spLocks noGrp="1"/>
          </p:cNvSpPr>
          <p:nvPr>
            <p:ph type="ftr" sz="quarter" idx="11"/>
          </p:nvPr>
        </p:nvSpPr>
        <p:spPr/>
        <p:txBody>
          <a:bodyPr/>
          <a:lstStyle/>
          <a:p>
            <a:r>
              <a:rPr lang="en-GB" dirty="0"/>
              <a:t>Improvements in Core Duties of Expert Witnesses. </a:t>
            </a:r>
          </a:p>
          <a:p>
            <a:r>
              <a:rPr lang="en-GB" dirty="0"/>
              <a:t>Professor Robert Whittaker AM</a:t>
            </a:r>
            <a:endParaRPr lang="en-AU" dirty="0"/>
          </a:p>
        </p:txBody>
      </p:sp>
    </p:spTree>
    <p:extLst>
      <p:ext uri="{BB962C8B-B14F-4D97-AF65-F5344CB8AC3E}">
        <p14:creationId xmlns:p14="http://schemas.microsoft.com/office/powerpoint/2010/main" val="25088131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lstStyle/>
          <a:p>
            <a:r>
              <a:rPr lang="en-AU" dirty="0">
                <a:solidFill>
                  <a:srgbClr val="0070C0"/>
                </a:solidFill>
              </a:rPr>
              <a:t>The single expert witness</a:t>
            </a: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p:txBody>
          <a:bodyPr>
            <a:normAutofit fontScale="85000" lnSpcReduction="10000"/>
          </a:bodyPr>
          <a:lstStyle/>
          <a:p>
            <a:pPr marL="0" indent="0">
              <a:buNone/>
            </a:pPr>
            <a:r>
              <a:rPr lang="en-GB" dirty="0">
                <a:latin typeface="Calibri (Body)"/>
              </a:rPr>
              <a:t>The proposed system of a single expert witness would involve:</a:t>
            </a:r>
          </a:p>
          <a:p>
            <a:pPr marL="0" indent="0">
              <a:buNone/>
            </a:pPr>
            <a:r>
              <a:rPr lang="en-GB" dirty="0">
                <a:latin typeface="Calibri (Body)"/>
              </a:rPr>
              <a:t>1.	Legal proceedings are issued</a:t>
            </a:r>
          </a:p>
          <a:p>
            <a:pPr marL="0" indent="0">
              <a:buNone/>
            </a:pPr>
            <a:r>
              <a:rPr lang="en-GB" dirty="0">
                <a:latin typeface="Calibri (Body)"/>
              </a:rPr>
              <a:t>2.	The court or tribunal will convene a directions hearing</a:t>
            </a:r>
          </a:p>
          <a:p>
            <a:pPr marL="0" indent="0">
              <a:buNone/>
            </a:pPr>
            <a:r>
              <a:rPr lang="en-GB" dirty="0">
                <a:latin typeface="Calibri (Body)"/>
              </a:rPr>
              <a:t>3.	An expert witness will be appointed by the tribunal</a:t>
            </a:r>
          </a:p>
          <a:p>
            <a:pPr marL="0" indent="0">
              <a:buNone/>
            </a:pPr>
            <a:r>
              <a:rPr lang="en-GB" dirty="0">
                <a:latin typeface="Calibri (Body)"/>
              </a:rPr>
              <a:t>4.	The expert witness will be renumerated on a 50/50 basis by the disputants</a:t>
            </a:r>
          </a:p>
          <a:p>
            <a:pPr marL="0" indent="0">
              <a:buNone/>
            </a:pPr>
            <a:r>
              <a:rPr lang="en-GB" dirty="0">
                <a:latin typeface="Calibri (Body)"/>
              </a:rPr>
              <a:t>5.	The expert witness will inspect and prepare a report in terms of diagnostics and costings</a:t>
            </a:r>
          </a:p>
          <a:p>
            <a:pPr marL="0" indent="0">
              <a:buNone/>
            </a:pPr>
            <a:r>
              <a:rPr lang="en-GB" dirty="0">
                <a:latin typeface="Calibri (Body)"/>
              </a:rPr>
              <a:t>6.	The expert witness will also identity those responsible for defects</a:t>
            </a:r>
          </a:p>
          <a:p>
            <a:pPr marL="0" indent="0">
              <a:buNone/>
            </a:pPr>
            <a:r>
              <a:rPr lang="en-GB" dirty="0">
                <a:latin typeface="Calibri (Body)"/>
              </a:rPr>
              <a:t>7.	The report will be made available for both parties and the tribunal member </a:t>
            </a:r>
          </a:p>
          <a:p>
            <a:pPr marL="0" indent="0">
              <a:buNone/>
            </a:pPr>
            <a:r>
              <a:rPr lang="en-GB" dirty="0">
                <a:latin typeface="Calibri (Body)"/>
              </a:rPr>
              <a:t>8.	The report will also be made available to any mediator that is charged with the responsibility of trying to get the matter settled</a:t>
            </a:r>
          </a:p>
          <a:p>
            <a:endParaRPr lang="en-AU" dirty="0">
              <a:latin typeface="Calibri (Body)"/>
            </a:endParaRPr>
          </a:p>
        </p:txBody>
      </p:sp>
      <p:sp>
        <p:nvSpPr>
          <p:cNvPr id="5" name="Footer Placeholder 4">
            <a:extLst>
              <a:ext uri="{FF2B5EF4-FFF2-40B4-BE49-F238E27FC236}">
                <a16:creationId xmlns:a16="http://schemas.microsoft.com/office/drawing/2014/main" id="{2CDC33EF-B8CB-F70F-231E-802E2D60ED2B}"/>
              </a:ext>
            </a:extLst>
          </p:cNvPr>
          <p:cNvSpPr>
            <a:spLocks noGrp="1"/>
          </p:cNvSpPr>
          <p:nvPr>
            <p:ph type="ftr" sz="quarter" idx="11"/>
          </p:nvPr>
        </p:nvSpPr>
        <p:spPr/>
        <p:txBody>
          <a:bodyPr/>
          <a:lstStyle/>
          <a:p>
            <a:r>
              <a:rPr lang="en-GB"/>
              <a:t>Improvements in Core Duties of Expert Witnesses. Professor Robert Whittaker AM</a:t>
            </a:r>
            <a:endParaRPr lang="en-AU"/>
          </a:p>
        </p:txBody>
      </p:sp>
    </p:spTree>
    <p:extLst>
      <p:ext uri="{BB962C8B-B14F-4D97-AF65-F5344CB8AC3E}">
        <p14:creationId xmlns:p14="http://schemas.microsoft.com/office/powerpoint/2010/main" val="35921041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lstStyle/>
          <a:p>
            <a:r>
              <a:rPr lang="en-AU" dirty="0">
                <a:solidFill>
                  <a:srgbClr val="0070C0"/>
                </a:solidFill>
              </a:rPr>
              <a:t>The benefits of such an approach</a:t>
            </a: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838200" y="1690688"/>
            <a:ext cx="10515600" cy="4486275"/>
          </a:xfrm>
        </p:spPr>
        <p:txBody>
          <a:bodyPr>
            <a:normAutofit/>
          </a:bodyPr>
          <a:lstStyle/>
          <a:p>
            <a:pPr marL="0" indent="0">
              <a:buNone/>
            </a:pPr>
            <a:r>
              <a:rPr lang="en-GB" dirty="0"/>
              <a:t>The impartiality that will be part and parcel of a court appointed expert will be better conducive to:</a:t>
            </a:r>
          </a:p>
          <a:p>
            <a:r>
              <a:rPr lang="en-GB" dirty="0"/>
              <a:t>Early settlement</a:t>
            </a:r>
          </a:p>
          <a:p>
            <a:r>
              <a:rPr lang="en-GB" dirty="0"/>
              <a:t>Shorter trail length</a:t>
            </a:r>
          </a:p>
          <a:p>
            <a:r>
              <a:rPr lang="en-GB" dirty="0"/>
              <a:t>Huge cost savings</a:t>
            </a:r>
          </a:p>
          <a:p>
            <a:r>
              <a:rPr lang="en-GB" dirty="0"/>
              <a:t>Better outcomes for all disputants </a:t>
            </a:r>
          </a:p>
          <a:p>
            <a:r>
              <a:rPr lang="en-GB" dirty="0"/>
              <a:t>In light of the fact that the expert witnesses will be jointly retained, the costs associated with expert witness advocacy will be dramatically slashed.</a:t>
            </a:r>
          </a:p>
          <a:p>
            <a:endParaRPr lang="en-AU" dirty="0"/>
          </a:p>
        </p:txBody>
      </p:sp>
      <p:sp>
        <p:nvSpPr>
          <p:cNvPr id="5" name="Footer Placeholder 4">
            <a:extLst>
              <a:ext uri="{FF2B5EF4-FFF2-40B4-BE49-F238E27FC236}">
                <a16:creationId xmlns:a16="http://schemas.microsoft.com/office/drawing/2014/main" id="{2CDC33EF-B8CB-F70F-231E-802E2D60ED2B}"/>
              </a:ext>
            </a:extLst>
          </p:cNvPr>
          <p:cNvSpPr>
            <a:spLocks noGrp="1"/>
          </p:cNvSpPr>
          <p:nvPr>
            <p:ph type="ftr" sz="quarter" idx="11"/>
          </p:nvPr>
        </p:nvSpPr>
        <p:spPr/>
        <p:txBody>
          <a:bodyPr/>
          <a:lstStyle/>
          <a:p>
            <a:r>
              <a:rPr lang="en-GB"/>
              <a:t>Improvements in Core Duties of Expert Witnesses. Professor Robert Whittaker AM</a:t>
            </a:r>
            <a:endParaRPr lang="en-AU"/>
          </a:p>
        </p:txBody>
      </p:sp>
    </p:spTree>
    <p:extLst>
      <p:ext uri="{BB962C8B-B14F-4D97-AF65-F5344CB8AC3E}">
        <p14:creationId xmlns:p14="http://schemas.microsoft.com/office/powerpoint/2010/main" val="16690761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lstStyle/>
          <a:p>
            <a:r>
              <a:rPr lang="en-GB" dirty="0">
                <a:solidFill>
                  <a:srgbClr val="0070C0"/>
                </a:solidFill>
              </a:rPr>
              <a:t>C</a:t>
            </a:r>
            <a:r>
              <a:rPr lang="en-AU" dirty="0">
                <a:solidFill>
                  <a:srgbClr val="0070C0"/>
                </a:solidFill>
              </a:rPr>
              <a:t>onclusion</a:t>
            </a: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p:txBody>
          <a:bodyPr>
            <a:normAutofit/>
          </a:bodyPr>
          <a:lstStyle/>
          <a:p>
            <a:pPr marL="0" indent="0">
              <a:buNone/>
            </a:pPr>
            <a:r>
              <a:rPr lang="en-GB" dirty="0"/>
              <a:t>• There is hope and I am totally confident that if the above recommendations are adopted the cost of dispute resolution can be dramatically reduced, as well as seeing reductions in trail lengths </a:t>
            </a:r>
            <a:endParaRPr lang="en-AU" dirty="0"/>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
        <p:nvSpPr>
          <p:cNvPr id="5" name="Footer Placeholder 4">
            <a:extLst>
              <a:ext uri="{FF2B5EF4-FFF2-40B4-BE49-F238E27FC236}">
                <a16:creationId xmlns:a16="http://schemas.microsoft.com/office/drawing/2014/main" id="{2CDC33EF-B8CB-F70F-231E-802E2D60ED2B}"/>
              </a:ext>
            </a:extLst>
          </p:cNvPr>
          <p:cNvSpPr>
            <a:spLocks noGrp="1"/>
          </p:cNvSpPr>
          <p:nvPr>
            <p:ph type="ftr" sz="quarter" idx="11"/>
          </p:nvPr>
        </p:nvSpPr>
        <p:spPr/>
        <p:txBody>
          <a:bodyPr/>
          <a:lstStyle/>
          <a:p>
            <a:r>
              <a:rPr lang="en-GB"/>
              <a:t>Improvements in Core Duties of Expert Witnesses. Professor Robert Whittaker AM</a:t>
            </a:r>
            <a:endParaRPr lang="en-AU"/>
          </a:p>
        </p:txBody>
      </p:sp>
    </p:spTree>
    <p:extLst>
      <p:ext uri="{BB962C8B-B14F-4D97-AF65-F5344CB8AC3E}">
        <p14:creationId xmlns:p14="http://schemas.microsoft.com/office/powerpoint/2010/main" val="11593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AE3-67C2-E896-B72D-241D8A2DFAE8}"/>
              </a:ext>
            </a:extLst>
          </p:cNvPr>
          <p:cNvSpPr>
            <a:spLocks noGrp="1"/>
          </p:cNvSpPr>
          <p:nvPr>
            <p:ph type="title"/>
          </p:nvPr>
        </p:nvSpPr>
        <p:spPr>
          <a:xfrm>
            <a:off x="572493" y="238539"/>
            <a:ext cx="11018520" cy="1434415"/>
          </a:xfrm>
        </p:spPr>
        <p:txBody>
          <a:bodyPr anchor="b">
            <a:normAutofit fontScale="90000"/>
          </a:bodyPr>
          <a:lstStyle/>
          <a:p>
            <a:r>
              <a:rPr lang="en-GB" sz="5000" dirty="0"/>
              <a:t>Presented by </a:t>
            </a:r>
            <a:r>
              <a:rPr lang="en-GB" sz="5000"/>
              <a:t>Professor </a:t>
            </a:r>
            <a:br>
              <a:rPr lang="en-GB" sz="5000"/>
            </a:br>
            <a:r>
              <a:rPr lang="en-GB" sz="5000"/>
              <a:t>Bob </a:t>
            </a:r>
            <a:r>
              <a:rPr lang="en-GB" sz="5000" dirty="0"/>
              <a:t>Whittaker AM, FRSN </a:t>
            </a:r>
            <a:endParaRPr lang="en-AU" sz="5000" dirty="0"/>
          </a:p>
        </p:txBody>
      </p:sp>
      <p:sp>
        <p:nvSpPr>
          <p:cNvPr id="3" name="Content Placeholder 2">
            <a:extLst>
              <a:ext uri="{FF2B5EF4-FFF2-40B4-BE49-F238E27FC236}">
                <a16:creationId xmlns:a16="http://schemas.microsoft.com/office/drawing/2014/main" id="{AC90CD9B-51C6-269C-DE30-FFFE4CB261F3}"/>
              </a:ext>
            </a:extLst>
          </p:cNvPr>
          <p:cNvSpPr>
            <a:spLocks noGrp="1"/>
          </p:cNvSpPr>
          <p:nvPr>
            <p:ph idx="1"/>
          </p:nvPr>
        </p:nvSpPr>
        <p:spPr>
          <a:xfrm>
            <a:off x="572493" y="2071316"/>
            <a:ext cx="6713552" cy="4119172"/>
          </a:xfrm>
        </p:spPr>
        <p:txBody>
          <a:bodyPr anchor="t">
            <a:normAutofit/>
          </a:bodyPr>
          <a:lstStyle/>
          <a:p>
            <a:pPr marL="342900" indent="-342900">
              <a:buFont typeface="Arial" panose="020B0604020202020204" pitchFamily="34" charset="0"/>
              <a:buChar char="•"/>
            </a:pPr>
            <a:r>
              <a:rPr lang="en-AU" sz="2200" kern="100" dirty="0">
                <a:latin typeface="Calibri" panose="020F0502020204030204" pitchFamily="34" charset="0"/>
                <a:ea typeface="Calibri" panose="020F0502020204030204" pitchFamily="34" charset="0"/>
                <a:cs typeface="Times New Roman" panose="02020603050405020304" pitchFamily="18" charset="0"/>
              </a:rPr>
              <a:t>Past National President Australian Institute of Building</a:t>
            </a:r>
          </a:p>
          <a:p>
            <a:pPr marL="342900" indent="-342900">
              <a:buFont typeface="Arial" panose="020B0604020202020204" pitchFamily="34" charset="0"/>
              <a:buChar char="•"/>
            </a:pPr>
            <a:r>
              <a:rPr lang="en-AU" sz="2200" kern="100" dirty="0">
                <a:latin typeface="Calibri" panose="020F0502020204030204" pitchFamily="34" charset="0"/>
                <a:ea typeface="Calibri" panose="020F0502020204030204" pitchFamily="34" charset="0"/>
                <a:cs typeface="Times New Roman" panose="02020603050405020304" pitchFamily="18" charset="0"/>
              </a:rPr>
              <a:t>Vice Chair, International Building Quality Centre</a:t>
            </a:r>
          </a:p>
          <a:p>
            <a:pPr marL="342900" indent="-342900">
              <a:buFont typeface="Arial" panose="020B0604020202020204" pitchFamily="34" charset="0"/>
              <a:buChar char="•"/>
            </a:pPr>
            <a:endParaRPr lang="en-AU" sz="22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2200" i="1" kern="100" dirty="0">
                <a:latin typeface="Calibri" panose="020F0502020204030204" pitchFamily="34" charset="0"/>
                <a:ea typeface="Calibri" panose="020F0502020204030204" pitchFamily="34" charset="0"/>
                <a:cs typeface="Times New Roman" panose="02020603050405020304" pitchFamily="18" charset="0"/>
              </a:rPr>
              <a:t>The views expressed in this paper are of the writer </a:t>
            </a:r>
          </a:p>
          <a:p>
            <a:pPr marL="0" indent="0">
              <a:buNone/>
            </a:pPr>
            <a:r>
              <a:rPr lang="en-AU" sz="2200" i="1" kern="100" dirty="0">
                <a:latin typeface="Calibri" panose="020F0502020204030204" pitchFamily="34" charset="0"/>
                <a:ea typeface="Calibri" panose="020F0502020204030204" pitchFamily="34" charset="0"/>
                <a:cs typeface="Times New Roman" panose="02020603050405020304" pitchFamily="18" charset="0"/>
              </a:rPr>
              <a:t>only and are not the views of any other body.</a:t>
            </a:r>
            <a:endParaRPr lang="en-AU" sz="22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AU" sz="2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2200" dirty="0"/>
          </a:p>
        </p:txBody>
      </p:sp>
      <p:pic>
        <p:nvPicPr>
          <p:cNvPr id="1026" name="Picture 2">
            <a:extLst>
              <a:ext uri="{FF2B5EF4-FFF2-40B4-BE49-F238E27FC236}">
                <a16:creationId xmlns:a16="http://schemas.microsoft.com/office/drawing/2014/main" id="{421414CA-A5E5-8958-1F6B-9DEE34670E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74" r="1" b="1"/>
          <a:stretch/>
        </p:blipFill>
        <p:spPr bwMode="auto">
          <a:xfrm>
            <a:off x="9272954" y="2093976"/>
            <a:ext cx="2343768" cy="243621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E1F65B3F-DE44-B5CC-7BCA-CC9E7E3C2652}"/>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en-GB" sz="900"/>
              <a:t>Improvements in Core Duties of Expert Witnesses. Professor Robert Whittaker AM</a:t>
            </a:r>
            <a:endParaRPr lang="en-AU" sz="900"/>
          </a:p>
        </p:txBody>
      </p:sp>
      <p:pic>
        <p:nvPicPr>
          <p:cNvPr id="5" name="Content Placeholder 3">
            <a:extLst>
              <a:ext uri="{FF2B5EF4-FFF2-40B4-BE49-F238E27FC236}">
                <a16:creationId xmlns:a16="http://schemas.microsoft.com/office/drawing/2014/main" id="{D2E92A3A-624D-6520-49FB-B855F316A93B}"/>
              </a:ext>
            </a:extLst>
          </p:cNvPr>
          <p:cNvPicPr>
            <a:picLocks noChangeAspect="1"/>
          </p:cNvPicPr>
          <p:nvPr/>
        </p:nvPicPr>
        <p:blipFill>
          <a:blip r:embed="rId3"/>
          <a:stretch>
            <a:fillRect/>
          </a:stretch>
        </p:blipFill>
        <p:spPr>
          <a:xfrm>
            <a:off x="5028753" y="5298327"/>
            <a:ext cx="2134494" cy="959958"/>
          </a:xfrm>
          <a:prstGeom prst="rect">
            <a:avLst/>
          </a:prstGeom>
        </p:spPr>
      </p:pic>
      <p:pic>
        <p:nvPicPr>
          <p:cNvPr id="6" name="Picture 4" descr="SCL_NZ_logo">
            <a:extLst>
              <a:ext uri="{FF2B5EF4-FFF2-40B4-BE49-F238E27FC236}">
                <a16:creationId xmlns:a16="http://schemas.microsoft.com/office/drawing/2014/main" id="{C57E8ABE-932C-573B-FB2B-3E538309E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259" y="5298327"/>
            <a:ext cx="1236095" cy="122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7016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2491273"/>
            <a:ext cx="9144000" cy="1728389"/>
          </a:xfrm>
        </p:spPr>
        <p:txBody>
          <a:bodyPr>
            <a:normAutofit fontScale="92500" lnSpcReduction="20000"/>
          </a:bodyPr>
          <a:lstStyle/>
          <a:p>
            <a:endParaRPr lang="en-US" dirty="0"/>
          </a:p>
          <a:p>
            <a:endParaRPr lang="en-US" sz="3200" b="1" dirty="0"/>
          </a:p>
          <a:p>
            <a:r>
              <a:rPr lang="en-US" sz="3200" b="1" dirty="0"/>
              <a:t>Introducing Dr. Richard Manly</a:t>
            </a:r>
          </a:p>
          <a:p>
            <a:r>
              <a:rPr lang="en-US" sz="2800" dirty="0"/>
              <a:t>Preeminent construction law Barrister and Arbitrator, Australia</a:t>
            </a:r>
            <a:endParaRPr lang="en-US" sz="2100" dirty="0"/>
          </a:p>
        </p:txBody>
      </p:sp>
    </p:spTree>
    <p:extLst>
      <p:ext uri="{BB962C8B-B14F-4D97-AF65-F5344CB8AC3E}">
        <p14:creationId xmlns:p14="http://schemas.microsoft.com/office/powerpoint/2010/main" val="13092037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9EBCD-F0FC-5B7F-2A2A-4ABF2F0E23F8}"/>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E36BEB3-A551-5662-5520-9B766C94481C}"/>
              </a:ext>
            </a:extLst>
          </p:cNvPr>
          <p:cNvSpPr>
            <a:spLocks noGrp="1"/>
          </p:cNvSpPr>
          <p:nvPr>
            <p:ph type="ctrTitle"/>
          </p:nvPr>
        </p:nvSpPr>
        <p:spPr>
          <a:xfrm>
            <a:off x="1166071" y="1681468"/>
            <a:ext cx="10585270" cy="3892669"/>
          </a:xfrm>
        </p:spPr>
        <p:txBody>
          <a:bodyPr>
            <a:normAutofit/>
          </a:bodyPr>
          <a:lstStyle/>
          <a:p>
            <a:pPr algn="l"/>
            <a:r>
              <a:rPr lang="en-GB" sz="3200" b="1" i="0" u="none" strike="noStrike" dirty="0">
                <a:effectLst/>
                <a:latin typeface="+mn-lt"/>
              </a:rPr>
              <a:t>How to Fast-track Construction Dispute Resolution</a:t>
            </a:r>
            <a:br>
              <a:rPr lang="en-GB" sz="4600" b="0" i="0" u="none" strike="noStrike" dirty="0">
                <a:effectLst/>
                <a:latin typeface="+mn-lt"/>
              </a:rPr>
            </a:br>
            <a:br>
              <a:rPr lang="en-GB" sz="2200" b="0" i="0" u="none" strike="noStrike" dirty="0">
                <a:effectLst/>
                <a:latin typeface="+mn-lt"/>
              </a:rPr>
            </a:br>
            <a:r>
              <a:rPr lang="en-GB" sz="2600" b="0" i="0" u="none" strike="noStrike" dirty="0">
                <a:effectLst/>
                <a:latin typeface="+mn-lt"/>
              </a:rPr>
              <a:t>Best practice interlocutory logistics to fast track the dispute resolution journey</a:t>
            </a:r>
            <a:r>
              <a:rPr lang="en-GB" sz="2800" b="0" i="0" u="none" strike="noStrike" dirty="0">
                <a:effectLst/>
                <a:latin typeface="Roboto Slab" pitchFamily="2" charset="0"/>
              </a:rPr>
              <a:t>.</a:t>
            </a:r>
            <a:br>
              <a:rPr lang="en-GB" sz="4600" b="0" i="0" u="none" strike="noStrike" dirty="0">
                <a:effectLst/>
                <a:latin typeface="Roboto Slab" pitchFamily="2" charset="0"/>
              </a:rPr>
            </a:br>
            <a:endParaRPr lang="en-AU" sz="4600" dirty="0"/>
          </a:p>
        </p:txBody>
      </p:sp>
    </p:spTree>
    <p:extLst>
      <p:ext uri="{BB962C8B-B14F-4D97-AF65-F5344CB8AC3E}">
        <p14:creationId xmlns:p14="http://schemas.microsoft.com/office/powerpoint/2010/main" val="6148381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lstStyle/>
          <a:p>
            <a:r>
              <a:rPr lang="en-AU" dirty="0"/>
              <a:t>Background</a:t>
            </a: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p:txBody>
          <a:bodyPr/>
          <a:lstStyle/>
          <a:p>
            <a:r>
              <a:rPr lang="en-GB" dirty="0"/>
              <a:t>One of the general duties or paramount objectives that an arbitral tribunal or judge should observe at all times is to adopt procedures suitable to the circumstances of the dispute, avoiding unnecessary delay or expense, so as to provide a fair and efficient means for the final resolution of the dispute in question</a:t>
            </a:r>
          </a:p>
          <a:p>
            <a:pPr marL="0" indent="0">
              <a:buNone/>
            </a:pPr>
            <a:endParaRPr lang="en-AU" dirty="0"/>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
        <p:nvSpPr>
          <p:cNvPr id="5" name="Footer Placeholder 4">
            <a:extLst>
              <a:ext uri="{FF2B5EF4-FFF2-40B4-BE49-F238E27FC236}">
                <a16:creationId xmlns:a16="http://schemas.microsoft.com/office/drawing/2014/main" id="{798A3631-B636-2B22-1895-C89CA200BC9C}"/>
              </a:ext>
            </a:extLst>
          </p:cNvPr>
          <p:cNvSpPr>
            <a:spLocks noGrp="1"/>
          </p:cNvSpPr>
          <p:nvPr>
            <p:ph type="ftr" sz="quarter" idx="11"/>
          </p:nvPr>
        </p:nvSpPr>
        <p:spPr/>
        <p:txBody>
          <a:bodyPr/>
          <a:lstStyle/>
          <a:p>
            <a:r>
              <a:rPr lang="en-GB"/>
              <a:t>How to Fast-track Construction Dispute Resolution. Dr Richard Manly KC</a:t>
            </a:r>
            <a:endParaRPr lang="en-AU"/>
          </a:p>
        </p:txBody>
      </p:sp>
    </p:spTree>
    <p:extLst>
      <p:ext uri="{BB962C8B-B14F-4D97-AF65-F5344CB8AC3E}">
        <p14:creationId xmlns:p14="http://schemas.microsoft.com/office/powerpoint/2010/main" val="4121084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F79036-E7F6-268B-0D75-F7EE7FF6916C}"/>
              </a:ext>
            </a:extLst>
          </p:cNvPr>
          <p:cNvSpPr>
            <a:spLocks noGrp="1"/>
          </p:cNvSpPr>
          <p:nvPr>
            <p:ph type="title"/>
          </p:nvPr>
        </p:nvSpPr>
        <p:spPr>
          <a:xfrm>
            <a:off x="1075767" y="1188637"/>
            <a:ext cx="2988234" cy="4480726"/>
          </a:xfrm>
        </p:spPr>
        <p:txBody>
          <a:bodyPr>
            <a:normAutofit/>
          </a:bodyPr>
          <a:lstStyle/>
          <a:p>
            <a:pPr algn="r"/>
            <a:r>
              <a:rPr lang="en-AU" dirty="0"/>
              <a:t>Institutional design</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A0D05AD-BE6C-D69E-B53F-DA81F4001033}"/>
              </a:ext>
            </a:extLst>
          </p:cNvPr>
          <p:cNvSpPr>
            <a:spLocks noGrp="1"/>
          </p:cNvSpPr>
          <p:nvPr>
            <p:ph idx="1"/>
          </p:nvPr>
        </p:nvSpPr>
        <p:spPr>
          <a:xfrm>
            <a:off x="5255260" y="927947"/>
            <a:ext cx="4702848" cy="4281183"/>
          </a:xfrm>
        </p:spPr>
        <p:txBody>
          <a:bodyPr anchor="ctr">
            <a:normAutofit/>
          </a:bodyPr>
          <a:lstStyle/>
          <a:p>
            <a:r>
              <a:rPr lang="en-AU" sz="2600" dirty="0"/>
              <a:t>The institutional design of the construction dispute resolution institution is critical to ensuring access to justice.</a:t>
            </a:r>
          </a:p>
          <a:p>
            <a:r>
              <a:rPr lang="en-AU" sz="2600" dirty="0"/>
              <a:t>Three components of the institutional design:</a:t>
            </a:r>
          </a:p>
          <a:p>
            <a:pPr lvl="1"/>
            <a:r>
              <a:rPr lang="en-AU" sz="2600" dirty="0"/>
              <a:t>Constitution</a:t>
            </a:r>
          </a:p>
          <a:p>
            <a:pPr lvl="1"/>
            <a:r>
              <a:rPr lang="en-AU" sz="2600" dirty="0"/>
              <a:t>Competence</a:t>
            </a:r>
          </a:p>
          <a:p>
            <a:pPr lvl="1"/>
            <a:r>
              <a:rPr lang="en-AU" sz="2600" dirty="0"/>
              <a:t>Expertise </a:t>
            </a:r>
          </a:p>
        </p:txBody>
      </p:sp>
    </p:spTree>
    <p:extLst>
      <p:ext uri="{BB962C8B-B14F-4D97-AF65-F5344CB8AC3E}">
        <p14:creationId xmlns:p14="http://schemas.microsoft.com/office/powerpoint/2010/main" val="3494468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lstStyle/>
          <a:p>
            <a:r>
              <a:rPr lang="en-GB" dirty="0"/>
              <a:t>I</a:t>
            </a:r>
            <a:r>
              <a:rPr lang="en-AU" dirty="0" err="1"/>
              <a:t>nnovative</a:t>
            </a:r>
            <a:r>
              <a:rPr lang="en-AU" dirty="0"/>
              <a:t> Procedural Measures</a:t>
            </a: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838200" y="2215661"/>
            <a:ext cx="10515600" cy="3961301"/>
          </a:xfrm>
        </p:spPr>
        <p:txBody>
          <a:bodyPr/>
          <a:lstStyle/>
          <a:p>
            <a:r>
              <a:rPr lang="en-AU" dirty="0"/>
              <a:t>Scott schedules </a:t>
            </a:r>
          </a:p>
          <a:p>
            <a:r>
              <a:rPr lang="en-AU" dirty="0"/>
              <a:t>Redfern schedules</a:t>
            </a:r>
          </a:p>
          <a:p>
            <a:r>
              <a:rPr lang="en-AU" dirty="0"/>
              <a:t>Reed retreat </a:t>
            </a:r>
          </a:p>
          <a:p>
            <a:r>
              <a:rPr lang="en-AU" dirty="0"/>
              <a:t>Sachs protocol</a:t>
            </a:r>
          </a:p>
          <a:p>
            <a:r>
              <a:rPr lang="en-AU" dirty="0"/>
              <a:t>Kaplan opening</a:t>
            </a:r>
          </a:p>
          <a:p>
            <a:endParaRPr lang="en-AU" dirty="0"/>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
        <p:nvSpPr>
          <p:cNvPr id="5" name="Footer Placeholder 4">
            <a:extLst>
              <a:ext uri="{FF2B5EF4-FFF2-40B4-BE49-F238E27FC236}">
                <a16:creationId xmlns:a16="http://schemas.microsoft.com/office/drawing/2014/main" id="{6D291703-CA6C-1BEE-ED71-6BAC862D52AE}"/>
              </a:ext>
            </a:extLst>
          </p:cNvPr>
          <p:cNvSpPr>
            <a:spLocks noGrp="1"/>
          </p:cNvSpPr>
          <p:nvPr>
            <p:ph type="ftr" sz="quarter" idx="11"/>
          </p:nvPr>
        </p:nvSpPr>
        <p:spPr/>
        <p:txBody>
          <a:bodyPr/>
          <a:lstStyle/>
          <a:p>
            <a:r>
              <a:rPr lang="en-GB"/>
              <a:t>How to Fast-track Construction Dispute Resolution. Dr Richard Manly KC</a:t>
            </a:r>
            <a:endParaRPr lang="en-AU"/>
          </a:p>
        </p:txBody>
      </p:sp>
    </p:spTree>
    <p:extLst>
      <p:ext uri="{BB962C8B-B14F-4D97-AF65-F5344CB8AC3E}">
        <p14:creationId xmlns:p14="http://schemas.microsoft.com/office/powerpoint/2010/main" val="41412959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lstStyle/>
          <a:p>
            <a:r>
              <a:rPr lang="en-AU" dirty="0"/>
              <a:t>Scott Schedule Typical Example</a:t>
            </a:r>
          </a:p>
        </p:txBody>
      </p:sp>
      <p:sp>
        <p:nvSpPr>
          <p:cNvPr id="5" name="Footer Placeholder 4">
            <a:extLst>
              <a:ext uri="{FF2B5EF4-FFF2-40B4-BE49-F238E27FC236}">
                <a16:creationId xmlns:a16="http://schemas.microsoft.com/office/drawing/2014/main" id="{2CDC33EF-B8CB-F70F-231E-802E2D60ED2B}"/>
              </a:ext>
            </a:extLst>
          </p:cNvPr>
          <p:cNvSpPr>
            <a:spLocks noGrp="1"/>
          </p:cNvSpPr>
          <p:nvPr>
            <p:ph type="ftr" sz="quarter" idx="11"/>
          </p:nvPr>
        </p:nvSpPr>
        <p:spPr/>
        <p:txBody>
          <a:bodyPr/>
          <a:lstStyle/>
          <a:p>
            <a:r>
              <a:rPr lang="en-GB"/>
              <a:t>How to Fast-track Construction Dispute Resolution. Dr Richard Manly KC</a:t>
            </a:r>
            <a:endParaRPr lang="en-AU"/>
          </a:p>
        </p:txBody>
      </p:sp>
      <p:graphicFrame>
        <p:nvGraphicFramePr>
          <p:cNvPr id="6" name="Table 5">
            <a:extLst>
              <a:ext uri="{FF2B5EF4-FFF2-40B4-BE49-F238E27FC236}">
                <a16:creationId xmlns:a16="http://schemas.microsoft.com/office/drawing/2014/main" id="{303C623A-A3B7-3D70-C3F2-F602E35DC05B}"/>
              </a:ext>
            </a:extLst>
          </p:cNvPr>
          <p:cNvGraphicFramePr>
            <a:graphicFrameLocks noGrp="1"/>
          </p:cNvGraphicFramePr>
          <p:nvPr/>
        </p:nvGraphicFramePr>
        <p:xfrm>
          <a:off x="926857" y="1350456"/>
          <a:ext cx="10338285" cy="4664582"/>
        </p:xfrm>
        <a:graphic>
          <a:graphicData uri="http://schemas.openxmlformats.org/drawingml/2006/table">
            <a:tbl>
              <a:tblPr firstRow="1" firstCol="1" bandRow="1">
                <a:tableStyleId>{5C22544A-7EE6-4342-B048-85BDC9FD1C3A}</a:tableStyleId>
              </a:tblPr>
              <a:tblGrid>
                <a:gridCol w="631949">
                  <a:extLst>
                    <a:ext uri="{9D8B030D-6E8A-4147-A177-3AD203B41FA5}">
                      <a16:colId xmlns:a16="http://schemas.microsoft.com/office/drawing/2014/main" val="976389334"/>
                    </a:ext>
                  </a:extLst>
                </a:gridCol>
                <a:gridCol w="2272164">
                  <a:extLst>
                    <a:ext uri="{9D8B030D-6E8A-4147-A177-3AD203B41FA5}">
                      <a16:colId xmlns:a16="http://schemas.microsoft.com/office/drawing/2014/main" val="993948808"/>
                    </a:ext>
                  </a:extLst>
                </a:gridCol>
                <a:gridCol w="2045055">
                  <a:extLst>
                    <a:ext uri="{9D8B030D-6E8A-4147-A177-3AD203B41FA5}">
                      <a16:colId xmlns:a16="http://schemas.microsoft.com/office/drawing/2014/main" val="1256952489"/>
                    </a:ext>
                  </a:extLst>
                </a:gridCol>
                <a:gridCol w="1372513">
                  <a:extLst>
                    <a:ext uri="{9D8B030D-6E8A-4147-A177-3AD203B41FA5}">
                      <a16:colId xmlns:a16="http://schemas.microsoft.com/office/drawing/2014/main" val="3510469466"/>
                    </a:ext>
                  </a:extLst>
                </a:gridCol>
                <a:gridCol w="2537669">
                  <a:extLst>
                    <a:ext uri="{9D8B030D-6E8A-4147-A177-3AD203B41FA5}">
                      <a16:colId xmlns:a16="http://schemas.microsoft.com/office/drawing/2014/main" val="3872988349"/>
                    </a:ext>
                  </a:extLst>
                </a:gridCol>
                <a:gridCol w="1478935">
                  <a:extLst>
                    <a:ext uri="{9D8B030D-6E8A-4147-A177-3AD203B41FA5}">
                      <a16:colId xmlns:a16="http://schemas.microsoft.com/office/drawing/2014/main" val="462151730"/>
                    </a:ext>
                  </a:extLst>
                </a:gridCol>
              </a:tblGrid>
              <a:tr h="1959070">
                <a:tc>
                  <a:txBody>
                    <a:bodyPr/>
                    <a:lstStyle/>
                    <a:p>
                      <a:pPr algn="ctr">
                        <a:lnSpc>
                          <a:spcPct val="107000"/>
                        </a:lnSpc>
                        <a:spcBef>
                          <a:spcPts val="200"/>
                        </a:spcBef>
                        <a:spcAft>
                          <a:spcPts val="800"/>
                        </a:spcAft>
                      </a:pPr>
                      <a:r>
                        <a:rPr lang="en-AU" sz="1200">
                          <a:effectLst/>
                        </a:rPr>
                        <a:t>1</a:t>
                      </a:r>
                    </a:p>
                    <a:p>
                      <a:pPr algn="ctr">
                        <a:lnSpc>
                          <a:spcPct val="107000"/>
                        </a:lnSpc>
                        <a:spcBef>
                          <a:spcPts val="200"/>
                        </a:spcBef>
                        <a:spcAft>
                          <a:spcPts val="800"/>
                        </a:spcAft>
                      </a:pPr>
                      <a:r>
                        <a:rPr lang="en-AU" sz="1200">
                          <a:effectLst/>
                        </a:rPr>
                        <a:t>No of Item</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200"/>
                        </a:spcBef>
                        <a:spcAft>
                          <a:spcPts val="800"/>
                        </a:spcAft>
                      </a:pPr>
                      <a:r>
                        <a:rPr lang="en-AU" sz="1200" dirty="0">
                          <a:effectLst/>
                        </a:rPr>
                        <a:t>2</a:t>
                      </a:r>
                    </a:p>
                    <a:p>
                      <a:pPr algn="ctr">
                        <a:lnSpc>
                          <a:spcPct val="107000"/>
                        </a:lnSpc>
                        <a:spcBef>
                          <a:spcPts val="200"/>
                        </a:spcBef>
                        <a:spcAft>
                          <a:spcPts val="800"/>
                        </a:spcAft>
                      </a:pPr>
                      <a:r>
                        <a:rPr lang="en-AU" sz="1200" dirty="0">
                          <a:effectLst/>
                        </a:rPr>
                        <a:t>Full particulars of each item of work alleged to have been improperly or unskilfully performed, stating the defects complained of</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200"/>
                        </a:spcBef>
                        <a:spcAft>
                          <a:spcPts val="800"/>
                        </a:spcAft>
                      </a:pPr>
                      <a:r>
                        <a:rPr lang="en-AU" sz="1200" dirty="0">
                          <a:effectLst/>
                        </a:rPr>
                        <a:t>3</a:t>
                      </a:r>
                    </a:p>
                    <a:p>
                      <a:pPr algn="ctr">
                        <a:lnSpc>
                          <a:spcPct val="107000"/>
                        </a:lnSpc>
                        <a:spcBef>
                          <a:spcPts val="200"/>
                        </a:spcBef>
                        <a:spcAft>
                          <a:spcPts val="800"/>
                        </a:spcAft>
                      </a:pPr>
                      <a:r>
                        <a:rPr lang="en-AU" sz="1200" dirty="0">
                          <a:effectLst/>
                        </a:rPr>
                        <a:t>Plaintiff’s estimate of the cost of remedying the defects complained of, and, where the remedial work has been done, the cost thereof, identifying the relevant documents</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200"/>
                        </a:spcBef>
                        <a:spcAft>
                          <a:spcPts val="800"/>
                        </a:spcAft>
                      </a:pPr>
                      <a:r>
                        <a:rPr lang="en-AU" sz="1200">
                          <a:effectLst/>
                        </a:rPr>
                        <a:t>4</a:t>
                      </a:r>
                    </a:p>
                    <a:p>
                      <a:pPr algn="ctr">
                        <a:lnSpc>
                          <a:spcPct val="107000"/>
                        </a:lnSpc>
                        <a:spcBef>
                          <a:spcPts val="200"/>
                        </a:spcBef>
                        <a:spcAft>
                          <a:spcPts val="800"/>
                        </a:spcAft>
                      </a:pPr>
                      <a:r>
                        <a:rPr lang="en-AU" sz="1200">
                          <a:effectLst/>
                        </a:rPr>
                        <a:t>Defendant’s estimate of the cost of remedying any admitted defects</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200"/>
                        </a:spcBef>
                        <a:spcAft>
                          <a:spcPts val="800"/>
                        </a:spcAft>
                      </a:pPr>
                      <a:r>
                        <a:rPr lang="en-AU" sz="1200" dirty="0">
                          <a:effectLst/>
                        </a:rPr>
                        <a:t>5</a:t>
                      </a:r>
                    </a:p>
                    <a:p>
                      <a:pPr algn="ctr">
                        <a:lnSpc>
                          <a:spcPct val="107000"/>
                        </a:lnSpc>
                        <a:spcBef>
                          <a:spcPts val="200"/>
                        </a:spcBef>
                        <a:spcAft>
                          <a:spcPts val="800"/>
                        </a:spcAft>
                      </a:pPr>
                      <a:r>
                        <a:rPr lang="en-AU" sz="1200" dirty="0">
                          <a:effectLst/>
                        </a:rPr>
                        <a:t>Defendant’s observations</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200"/>
                        </a:spcBef>
                        <a:spcAft>
                          <a:spcPts val="800"/>
                        </a:spcAft>
                      </a:pPr>
                      <a:r>
                        <a:rPr lang="en-AU" sz="1200" dirty="0">
                          <a:effectLst/>
                        </a:rPr>
                        <a:t>6</a:t>
                      </a:r>
                    </a:p>
                    <a:p>
                      <a:pPr algn="ctr">
                        <a:lnSpc>
                          <a:spcPct val="107000"/>
                        </a:lnSpc>
                        <a:spcBef>
                          <a:spcPts val="200"/>
                        </a:spcBef>
                        <a:spcAft>
                          <a:spcPts val="800"/>
                        </a:spcAft>
                      </a:pPr>
                      <a:r>
                        <a:rPr lang="en-AU" sz="1200" dirty="0">
                          <a:effectLst/>
                        </a:rPr>
                        <a:t>Column for Official Referee</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6043966"/>
                  </a:ext>
                </a:extLst>
              </a:tr>
              <a:tr h="2705512">
                <a:tc>
                  <a:txBody>
                    <a:bodyPr/>
                    <a:lstStyle/>
                    <a:p>
                      <a:pPr>
                        <a:lnSpc>
                          <a:spcPct val="107000"/>
                        </a:lnSpc>
                        <a:spcBef>
                          <a:spcPts val="200"/>
                        </a:spcBef>
                        <a:spcAft>
                          <a:spcPts val="800"/>
                        </a:spcAft>
                      </a:pPr>
                      <a:r>
                        <a:rPr lang="en-AU" sz="1200">
                          <a:effectLst/>
                        </a:rPr>
                        <a:t>1</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00"/>
                        </a:spcBef>
                        <a:spcAft>
                          <a:spcPts val="800"/>
                        </a:spcAft>
                      </a:pPr>
                      <a:r>
                        <a:rPr lang="en-AU" sz="1200">
                          <a:effectLst/>
                        </a:rPr>
                        <a:t>DRAWING ROOM</a:t>
                      </a:r>
                      <a:br>
                        <a:rPr lang="en-AU" sz="1200">
                          <a:effectLst/>
                        </a:rPr>
                      </a:br>
                      <a:r>
                        <a:rPr lang="en-AU" sz="1200">
                          <a:effectLst/>
                        </a:rPr>
                        <a:t>The paintwork on all wooden surfaces is peeling off, owing to insufficient preparation of the surfaces.  Only one coat of paint was applied, instead of two as specified.  It will be necessary to strip off the paint and repaint with two coats</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00"/>
                        </a:spcBef>
                        <a:spcAft>
                          <a:spcPts val="800"/>
                        </a:spcAft>
                      </a:pPr>
                      <a:r>
                        <a:rPr lang="en-AU" sz="1200">
                          <a:effectLst/>
                        </a:rPr>
                        <a:t>$1,000.00</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00"/>
                        </a:spcBef>
                        <a:spcAft>
                          <a:spcPts val="800"/>
                        </a:spcAft>
                      </a:pPr>
                      <a:r>
                        <a:rPr lang="en-AU" sz="1200">
                          <a:effectLst/>
                        </a:rPr>
                        <a:t>(Either:</a:t>
                      </a:r>
                    </a:p>
                    <a:p>
                      <a:pPr>
                        <a:lnSpc>
                          <a:spcPct val="107000"/>
                        </a:lnSpc>
                        <a:spcBef>
                          <a:spcPts val="200"/>
                        </a:spcBef>
                        <a:spcAft>
                          <a:spcPts val="800"/>
                        </a:spcAft>
                      </a:pPr>
                      <a:r>
                        <a:rPr lang="en-AU" sz="1200">
                          <a:effectLst/>
                        </a:rPr>
                        <a:t>Nil</a:t>
                      </a:r>
                    </a:p>
                    <a:p>
                      <a:pPr>
                        <a:lnSpc>
                          <a:spcPct val="107000"/>
                        </a:lnSpc>
                        <a:spcBef>
                          <a:spcPts val="200"/>
                        </a:spcBef>
                        <a:spcAft>
                          <a:spcPts val="800"/>
                        </a:spcAft>
                      </a:pPr>
                      <a:r>
                        <a:rPr lang="en-AU" sz="1200">
                          <a:effectLst/>
                        </a:rPr>
                        <a:t> </a:t>
                      </a:r>
                    </a:p>
                    <a:p>
                      <a:pPr>
                        <a:lnSpc>
                          <a:spcPct val="107000"/>
                        </a:lnSpc>
                        <a:spcBef>
                          <a:spcPts val="200"/>
                        </a:spcBef>
                        <a:spcAft>
                          <a:spcPts val="800"/>
                        </a:spcAft>
                      </a:pPr>
                      <a:r>
                        <a:rPr lang="en-AU" sz="1200">
                          <a:effectLst/>
                        </a:rPr>
                        <a:t> </a:t>
                      </a:r>
                    </a:p>
                    <a:p>
                      <a:pPr>
                        <a:lnSpc>
                          <a:spcPct val="107000"/>
                        </a:lnSpc>
                        <a:spcBef>
                          <a:spcPts val="200"/>
                        </a:spcBef>
                        <a:spcAft>
                          <a:spcPts val="800"/>
                        </a:spcAft>
                      </a:pPr>
                      <a:r>
                        <a:rPr lang="en-AU" sz="1200">
                          <a:effectLst/>
                        </a:rPr>
                        <a:t> </a:t>
                      </a:r>
                    </a:p>
                    <a:p>
                      <a:pPr>
                        <a:lnSpc>
                          <a:spcPct val="107000"/>
                        </a:lnSpc>
                        <a:spcBef>
                          <a:spcPts val="200"/>
                        </a:spcBef>
                        <a:spcAft>
                          <a:spcPts val="800"/>
                        </a:spcAft>
                      </a:pPr>
                      <a:r>
                        <a:rPr lang="en-AU" sz="1200">
                          <a:effectLst/>
                        </a:rPr>
                        <a:t> </a:t>
                      </a:r>
                    </a:p>
                    <a:p>
                      <a:pPr>
                        <a:lnSpc>
                          <a:spcPct val="107000"/>
                        </a:lnSpc>
                        <a:spcBef>
                          <a:spcPts val="200"/>
                        </a:spcBef>
                        <a:spcAft>
                          <a:spcPts val="800"/>
                        </a:spcAft>
                      </a:pPr>
                      <a:r>
                        <a:rPr lang="en-AU" sz="1200">
                          <a:effectLst/>
                        </a:rPr>
                        <a:t>Or:</a:t>
                      </a:r>
                    </a:p>
                    <a:p>
                      <a:pPr>
                        <a:lnSpc>
                          <a:spcPct val="107000"/>
                        </a:lnSpc>
                        <a:spcBef>
                          <a:spcPts val="200"/>
                        </a:spcBef>
                        <a:spcAft>
                          <a:spcPts val="800"/>
                        </a:spcAft>
                      </a:pPr>
                      <a:r>
                        <a:rPr lang="en-AU" sz="1200">
                          <a:effectLst/>
                        </a:rPr>
                        <a:t>$40,.00)</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dirty="0">
                          <a:effectLst/>
                        </a:rPr>
                        <a:t>(Either:</a:t>
                      </a:r>
                    </a:p>
                    <a:p>
                      <a:pPr>
                        <a:lnSpc>
                          <a:spcPct val="107000"/>
                        </a:lnSpc>
                        <a:spcAft>
                          <a:spcPts val="800"/>
                        </a:spcAft>
                      </a:pPr>
                      <a:r>
                        <a:rPr lang="en-AU" sz="1200" dirty="0">
                          <a:effectLst/>
                        </a:rPr>
                        <a:t>The work of preparation was properly done.  The defects complained of have been occasioned by hard wear in the two years which have elapsed since the work was done.</a:t>
                      </a:r>
                    </a:p>
                    <a:p>
                      <a:pPr>
                        <a:lnSpc>
                          <a:spcPct val="107000"/>
                        </a:lnSpc>
                        <a:spcBef>
                          <a:spcPts val="200"/>
                        </a:spcBef>
                        <a:spcAft>
                          <a:spcPts val="800"/>
                        </a:spcAft>
                      </a:pPr>
                      <a:r>
                        <a:rPr lang="en-AU" sz="1200" dirty="0">
                          <a:effectLst/>
                        </a:rPr>
                        <a:t>Or:</a:t>
                      </a:r>
                    </a:p>
                    <a:p>
                      <a:pPr>
                        <a:lnSpc>
                          <a:spcPct val="107000"/>
                        </a:lnSpc>
                        <a:spcAft>
                          <a:spcPts val="800"/>
                        </a:spcAft>
                      </a:pPr>
                      <a:r>
                        <a:rPr lang="en-AU" sz="1200" dirty="0">
                          <a:effectLst/>
                        </a:rPr>
                        <a:t>It is admitted that a small area of paintwork in the NE corner of the room requires repainting).</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00"/>
                        </a:spcBef>
                        <a:spcAft>
                          <a:spcPts val="800"/>
                        </a:spcAft>
                      </a:pPr>
                      <a:r>
                        <a:rPr lang="en-AU" sz="1200" dirty="0">
                          <a:effectLst/>
                        </a:rPr>
                        <a:t> </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0466653"/>
                  </a:ext>
                </a:extLst>
              </a:tr>
            </a:tbl>
          </a:graphicData>
        </a:graphic>
      </p:graphicFrame>
    </p:spTree>
    <p:extLst>
      <p:ext uri="{BB962C8B-B14F-4D97-AF65-F5344CB8AC3E}">
        <p14:creationId xmlns:p14="http://schemas.microsoft.com/office/powerpoint/2010/main" val="27912593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lstStyle/>
          <a:p>
            <a:r>
              <a:rPr lang="en-GB" dirty="0"/>
              <a:t>Scott Schedule Benefits </a:t>
            </a:r>
            <a:endParaRPr lang="en-AU" dirty="0"/>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838200" y="2215661"/>
            <a:ext cx="10515600" cy="3961301"/>
          </a:xfrm>
        </p:spPr>
        <p:txBody>
          <a:bodyPr/>
          <a:lstStyle/>
          <a:p>
            <a:r>
              <a:rPr lang="en-GB" dirty="0"/>
              <a:t>Increase the possibility of settlement </a:t>
            </a:r>
          </a:p>
          <a:p>
            <a:r>
              <a:rPr lang="en-GB" dirty="0"/>
              <a:t>Identification and clarity of areas of argument </a:t>
            </a:r>
          </a:p>
          <a:p>
            <a:r>
              <a:rPr lang="en-GB" dirty="0"/>
              <a:t>Allow identification of differences </a:t>
            </a:r>
          </a:p>
          <a:p>
            <a:r>
              <a:rPr lang="en-GB" dirty="0"/>
              <a:t>Assist in avoiding confusion at hearing</a:t>
            </a:r>
          </a:p>
          <a:p>
            <a:r>
              <a:rPr lang="en-GB" dirty="0"/>
              <a:t>One convenient document which sets out competing claims  </a:t>
            </a:r>
            <a:endParaRPr lang="en-AU" dirty="0"/>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
        <p:nvSpPr>
          <p:cNvPr id="5" name="Footer Placeholder 4">
            <a:extLst>
              <a:ext uri="{FF2B5EF4-FFF2-40B4-BE49-F238E27FC236}">
                <a16:creationId xmlns:a16="http://schemas.microsoft.com/office/drawing/2014/main" id="{6D291703-CA6C-1BEE-ED71-6BAC862D52AE}"/>
              </a:ext>
            </a:extLst>
          </p:cNvPr>
          <p:cNvSpPr>
            <a:spLocks noGrp="1"/>
          </p:cNvSpPr>
          <p:nvPr>
            <p:ph type="ftr" sz="quarter" idx="11"/>
          </p:nvPr>
        </p:nvSpPr>
        <p:spPr/>
        <p:txBody>
          <a:bodyPr/>
          <a:lstStyle/>
          <a:p>
            <a:r>
              <a:rPr lang="en-GB"/>
              <a:t>How to Fast-track Construction Dispute Resolution. Dr Richard Manly KC</a:t>
            </a:r>
            <a:endParaRPr lang="en-AU"/>
          </a:p>
        </p:txBody>
      </p:sp>
    </p:spTree>
    <p:extLst>
      <p:ext uri="{BB962C8B-B14F-4D97-AF65-F5344CB8AC3E}">
        <p14:creationId xmlns:p14="http://schemas.microsoft.com/office/powerpoint/2010/main" val="29648914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lstStyle/>
          <a:p>
            <a:r>
              <a:rPr lang="en-GB" dirty="0"/>
              <a:t>Example Claimant’s Redfern Schedule </a:t>
            </a:r>
            <a:endParaRPr lang="en-AU" dirty="0"/>
          </a:p>
        </p:txBody>
      </p:sp>
      <p:sp>
        <p:nvSpPr>
          <p:cNvPr id="5" name="Footer Placeholder 4">
            <a:extLst>
              <a:ext uri="{FF2B5EF4-FFF2-40B4-BE49-F238E27FC236}">
                <a16:creationId xmlns:a16="http://schemas.microsoft.com/office/drawing/2014/main" id="{6D291703-CA6C-1BEE-ED71-6BAC862D52AE}"/>
              </a:ext>
            </a:extLst>
          </p:cNvPr>
          <p:cNvSpPr>
            <a:spLocks noGrp="1"/>
          </p:cNvSpPr>
          <p:nvPr>
            <p:ph type="ftr" sz="quarter" idx="11"/>
          </p:nvPr>
        </p:nvSpPr>
        <p:spPr/>
        <p:txBody>
          <a:bodyPr/>
          <a:lstStyle/>
          <a:p>
            <a:r>
              <a:rPr lang="en-GB"/>
              <a:t>How to Fast-track Construction Dispute Resolution. Dr Richard Manly KC</a:t>
            </a:r>
            <a:endParaRPr lang="en-AU"/>
          </a:p>
        </p:txBody>
      </p:sp>
      <p:graphicFrame>
        <p:nvGraphicFramePr>
          <p:cNvPr id="6" name="Table 5">
            <a:extLst>
              <a:ext uri="{FF2B5EF4-FFF2-40B4-BE49-F238E27FC236}">
                <a16:creationId xmlns:a16="http://schemas.microsoft.com/office/drawing/2014/main" id="{336A9697-6B78-EBA7-363B-F346CB52E5AD}"/>
              </a:ext>
            </a:extLst>
          </p:cNvPr>
          <p:cNvGraphicFramePr>
            <a:graphicFrameLocks noGrp="1"/>
          </p:cNvGraphicFramePr>
          <p:nvPr/>
        </p:nvGraphicFramePr>
        <p:xfrm>
          <a:off x="450140" y="1322864"/>
          <a:ext cx="10903660" cy="5398611"/>
        </p:xfrm>
        <a:graphic>
          <a:graphicData uri="http://schemas.openxmlformats.org/drawingml/2006/table">
            <a:tbl>
              <a:tblPr firstRow="1" firstCol="1" bandRow="1">
                <a:tableStyleId>{5C22544A-7EE6-4342-B048-85BDC9FD1C3A}</a:tableStyleId>
              </a:tblPr>
              <a:tblGrid>
                <a:gridCol w="2725914">
                  <a:extLst>
                    <a:ext uri="{9D8B030D-6E8A-4147-A177-3AD203B41FA5}">
                      <a16:colId xmlns:a16="http://schemas.microsoft.com/office/drawing/2014/main" val="2368548134"/>
                    </a:ext>
                  </a:extLst>
                </a:gridCol>
                <a:gridCol w="3097191">
                  <a:extLst>
                    <a:ext uri="{9D8B030D-6E8A-4147-A177-3AD203B41FA5}">
                      <a16:colId xmlns:a16="http://schemas.microsoft.com/office/drawing/2014/main" val="1311292942"/>
                    </a:ext>
                  </a:extLst>
                </a:gridCol>
                <a:gridCol w="2914577">
                  <a:extLst>
                    <a:ext uri="{9D8B030D-6E8A-4147-A177-3AD203B41FA5}">
                      <a16:colId xmlns:a16="http://schemas.microsoft.com/office/drawing/2014/main" val="2919571127"/>
                    </a:ext>
                  </a:extLst>
                </a:gridCol>
                <a:gridCol w="2165978">
                  <a:extLst>
                    <a:ext uri="{9D8B030D-6E8A-4147-A177-3AD203B41FA5}">
                      <a16:colId xmlns:a16="http://schemas.microsoft.com/office/drawing/2014/main" val="1240122404"/>
                    </a:ext>
                  </a:extLst>
                </a:gridCol>
              </a:tblGrid>
              <a:tr h="683603">
                <a:tc>
                  <a:txBody>
                    <a:bodyPr/>
                    <a:lstStyle/>
                    <a:p>
                      <a:pPr>
                        <a:lnSpc>
                          <a:spcPct val="107000"/>
                        </a:lnSpc>
                        <a:spcAft>
                          <a:spcPts val="800"/>
                        </a:spcAft>
                      </a:pPr>
                      <a:r>
                        <a:rPr lang="en-AU" sz="1200">
                          <a:effectLst/>
                        </a:rPr>
                        <a:t>Document requested</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58461" marR="58461" marT="0" marB="0"/>
                </a:tc>
                <a:tc>
                  <a:txBody>
                    <a:bodyPr/>
                    <a:lstStyle/>
                    <a:p>
                      <a:pPr>
                        <a:lnSpc>
                          <a:spcPct val="107000"/>
                        </a:lnSpc>
                        <a:spcAft>
                          <a:spcPts val="800"/>
                        </a:spcAft>
                      </a:pPr>
                      <a:r>
                        <a:rPr lang="en-AU" sz="1200">
                          <a:effectLst/>
                        </a:rPr>
                        <a:t>Relevance and materiality of the documents requested to the outcome of the dispute</a:t>
                      </a:r>
                    </a:p>
                    <a:p>
                      <a:pPr>
                        <a:lnSpc>
                          <a:spcPct val="107000"/>
                        </a:lnSpc>
                        <a:spcAft>
                          <a:spcPts val="8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58461" marR="58461" marT="0" marB="0"/>
                </a:tc>
                <a:tc>
                  <a:txBody>
                    <a:bodyPr/>
                    <a:lstStyle/>
                    <a:p>
                      <a:pPr>
                        <a:lnSpc>
                          <a:spcPct val="107000"/>
                        </a:lnSpc>
                        <a:spcAft>
                          <a:spcPts val="800"/>
                        </a:spcAft>
                      </a:pPr>
                      <a:r>
                        <a:rPr lang="en-AU" sz="1200">
                          <a:effectLst/>
                        </a:rPr>
                        <a:t>Responses and objections to the claimant’s request to produce documents</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58461" marR="58461" marT="0" marB="0"/>
                </a:tc>
                <a:tc>
                  <a:txBody>
                    <a:bodyPr/>
                    <a:lstStyle/>
                    <a:p>
                      <a:pPr>
                        <a:lnSpc>
                          <a:spcPct val="107000"/>
                        </a:lnSpc>
                        <a:spcAft>
                          <a:spcPts val="800"/>
                        </a:spcAft>
                      </a:pPr>
                      <a:r>
                        <a:rPr lang="en-AU" sz="1200">
                          <a:effectLst/>
                        </a:rPr>
                        <a:t>Decision of the arbitral tribunal</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58461" marR="58461" marT="0" marB="0"/>
                </a:tc>
                <a:extLst>
                  <a:ext uri="{0D108BD9-81ED-4DB2-BD59-A6C34878D82A}">
                    <a16:rowId xmlns:a16="http://schemas.microsoft.com/office/drawing/2014/main" val="3433272972"/>
                  </a:ext>
                </a:extLst>
              </a:tr>
              <a:tr h="2559528">
                <a:tc>
                  <a:txBody>
                    <a:bodyPr/>
                    <a:lstStyle/>
                    <a:p>
                      <a:pPr marL="342900" lvl="0" indent="-342900">
                        <a:lnSpc>
                          <a:spcPct val="107000"/>
                        </a:lnSpc>
                        <a:spcAft>
                          <a:spcPts val="800"/>
                        </a:spcAft>
                        <a:buFont typeface="+mj-lt"/>
                        <a:buAutoNum type="arabicPeriod"/>
                      </a:pPr>
                      <a:r>
                        <a:rPr lang="en-AU" sz="1200">
                          <a:effectLst/>
                        </a:rPr>
                        <a:t>Any and all documents (including documents in electronic form) consisting of information on the general structure of management and the decision-making processes of the respondent, including minutes of board meetings, shareholders’ meetings, and other documentation related to the decision-making process at the top level</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58461" marR="58461" marT="0" marB="0"/>
                </a:tc>
                <a:tc>
                  <a:txBody>
                    <a:bodyPr/>
                    <a:lstStyle/>
                    <a:p>
                      <a:pPr>
                        <a:lnSpc>
                          <a:spcPct val="107000"/>
                        </a:lnSpc>
                        <a:spcAft>
                          <a:spcPts val="800"/>
                        </a:spcAft>
                      </a:pPr>
                      <a:r>
                        <a:rPr lang="en-AU" sz="1200">
                          <a:effectLst/>
                        </a:rPr>
                        <a:t>The claimant asserts that the way in which the management processes were organised at respondent were inadequate and/or were the cause of the delays to production and the generally poor quality of the product.</a:t>
                      </a:r>
                    </a:p>
                    <a:p>
                      <a:pPr>
                        <a:lnSpc>
                          <a:spcPct val="107000"/>
                        </a:lnSpc>
                        <a:spcAft>
                          <a:spcPts val="800"/>
                        </a:spcAft>
                      </a:pPr>
                      <a:r>
                        <a:rPr lang="en-AU" sz="1200">
                          <a:effectLst/>
                        </a:rPr>
                        <a:t>To prove these assertions, the claimant needs to know the respondent’s management structure and needs documents normally produced for the purposes of a company’s management at the level of top management (i.e. boards, shareholders’ meetings, etc.)</a:t>
                      </a:r>
                    </a:p>
                    <a:p>
                      <a:pPr>
                        <a:lnSpc>
                          <a:spcPct val="107000"/>
                        </a:lnSpc>
                        <a:spcAft>
                          <a:spcPts val="8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58461" marR="58461" marT="0" marB="0"/>
                </a:tc>
                <a:tc>
                  <a:txBody>
                    <a:bodyPr/>
                    <a:lstStyle/>
                    <a:p>
                      <a:pPr>
                        <a:lnSpc>
                          <a:spcPct val="107000"/>
                        </a:lnSpc>
                        <a:spcAft>
                          <a:spcPts val="800"/>
                        </a:spcAft>
                      </a:pPr>
                      <a:r>
                        <a:rPr lang="en-AU" sz="1200">
                          <a:effectLst/>
                        </a:rPr>
                        <a:t>This request is so wide that an order for their production would impose an unreasonable burden on the respondent: see the IBA Rules on the Taking of Evidence, Art. 9.</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58461" marR="58461" marT="0" marB="0"/>
                </a:tc>
                <a:tc>
                  <a:txBody>
                    <a:bodyPr/>
                    <a:lstStyle/>
                    <a:p>
                      <a:pPr>
                        <a:lnSpc>
                          <a:spcPct val="107000"/>
                        </a:lnSpc>
                        <a:spcAft>
                          <a:spcPts val="800"/>
                        </a:spcAft>
                      </a:pPr>
                      <a:r>
                        <a:rPr lang="en-AU" sz="1200" dirty="0">
                          <a:effectLst/>
                        </a:rPr>
                        <a:t> </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61" marR="58461" marT="0" marB="0"/>
                </a:tc>
                <a:extLst>
                  <a:ext uri="{0D108BD9-81ED-4DB2-BD59-A6C34878D82A}">
                    <a16:rowId xmlns:a16="http://schemas.microsoft.com/office/drawing/2014/main" val="4080889639"/>
                  </a:ext>
                </a:extLst>
              </a:tr>
              <a:tr h="1274809">
                <a:tc>
                  <a:txBody>
                    <a:bodyPr/>
                    <a:lstStyle/>
                    <a:p>
                      <a:pPr marL="342900" lvl="0" indent="-342900">
                        <a:lnSpc>
                          <a:spcPct val="107000"/>
                        </a:lnSpc>
                        <a:spcAft>
                          <a:spcPts val="800"/>
                        </a:spcAft>
                        <a:buFont typeface="+mj-lt"/>
                        <a:buAutoNum type="arabicPeriod"/>
                      </a:pPr>
                      <a:r>
                        <a:rPr lang="en-AU" sz="1200">
                          <a:effectLst/>
                        </a:rPr>
                        <a:t>A record of all previous complaints from customers since production began</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58461" marR="58461" marT="0" marB="0"/>
                </a:tc>
                <a:tc>
                  <a:txBody>
                    <a:bodyPr/>
                    <a:lstStyle/>
                    <a:p>
                      <a:pPr>
                        <a:lnSpc>
                          <a:spcPct val="107000"/>
                        </a:lnSpc>
                        <a:spcAft>
                          <a:spcPts val="800"/>
                        </a:spcAft>
                      </a:pPr>
                      <a:r>
                        <a:rPr lang="en-AU" sz="1200">
                          <a:effectLst/>
                        </a:rPr>
                        <a:t>Such documents will allow the claimant to establish the management methodology adopted by the respondent, and to demonstrate that this methodology was inadequate and unprofessional.</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58461" marR="58461" marT="0" marB="0"/>
                </a:tc>
                <a:tc>
                  <a:txBody>
                    <a:bodyPr/>
                    <a:lstStyle/>
                    <a:p>
                      <a:pPr>
                        <a:lnSpc>
                          <a:spcPct val="107000"/>
                        </a:lnSpc>
                        <a:spcAft>
                          <a:spcPts val="800"/>
                        </a:spcAft>
                      </a:pPr>
                      <a:r>
                        <a:rPr lang="en-AU" sz="1200" dirty="0">
                          <a:effectLst/>
                        </a:rPr>
                        <a:t>This request is too wide.  However, the respondent is prepared to produce a list of complaints received over the last 18 months, whilst keeping the names of the customers confidential.</a:t>
                      </a:r>
                    </a:p>
                    <a:p>
                      <a:pPr>
                        <a:lnSpc>
                          <a:spcPct val="107000"/>
                        </a:lnSpc>
                        <a:spcAft>
                          <a:spcPts val="800"/>
                        </a:spcAft>
                      </a:pPr>
                      <a:r>
                        <a:rPr lang="en-AU" sz="1200" dirty="0">
                          <a:effectLst/>
                        </a:rPr>
                        <a:t> </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61" marR="58461" marT="0" marB="0"/>
                </a:tc>
                <a:tc>
                  <a:txBody>
                    <a:bodyPr/>
                    <a:lstStyle/>
                    <a:p>
                      <a:pPr>
                        <a:lnSpc>
                          <a:spcPct val="107000"/>
                        </a:lnSpc>
                        <a:spcAft>
                          <a:spcPts val="8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58461" marR="58461" marT="0" marB="0"/>
                </a:tc>
                <a:extLst>
                  <a:ext uri="{0D108BD9-81ED-4DB2-BD59-A6C34878D82A}">
                    <a16:rowId xmlns:a16="http://schemas.microsoft.com/office/drawing/2014/main" val="3909959378"/>
                  </a:ext>
                </a:extLst>
              </a:tr>
              <a:tr h="880671">
                <a:tc>
                  <a:txBody>
                    <a:bodyPr/>
                    <a:lstStyle/>
                    <a:p>
                      <a:pPr marL="342900" lvl="0" indent="-342900">
                        <a:lnSpc>
                          <a:spcPct val="107000"/>
                        </a:lnSpc>
                        <a:spcAft>
                          <a:spcPts val="800"/>
                        </a:spcAft>
                        <a:buFont typeface="+mj-lt"/>
                        <a:buAutoNum type="arabicPeriod"/>
                      </a:pPr>
                      <a:r>
                        <a:rPr lang="en-AU" sz="1200">
                          <a:effectLst/>
                        </a:rPr>
                        <a:t>All correspondence and other documents with the respondent’s legal advisers concerning complaints by other customers</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58461" marR="58461" marT="0" marB="0"/>
                </a:tc>
                <a:tc>
                  <a:txBody>
                    <a:bodyPr/>
                    <a:lstStyle/>
                    <a:p>
                      <a:pPr>
                        <a:lnSpc>
                          <a:spcPct val="107000"/>
                        </a:lnSpc>
                        <a:spcAft>
                          <a:spcPts val="800"/>
                        </a:spcAft>
                      </a:pPr>
                      <a:r>
                        <a:rPr lang="en-AU" sz="1200">
                          <a:effectLst/>
                        </a:rPr>
                        <a:t>Such correspondence will demonstrate the steps to which the respondent went to deny liability for obvious deficiencies in the product.</a:t>
                      </a:r>
                    </a:p>
                    <a:p>
                      <a:pPr>
                        <a:lnSpc>
                          <a:spcPct val="107000"/>
                        </a:lnSpc>
                        <a:spcAft>
                          <a:spcPts val="800"/>
                        </a:spcAft>
                      </a:pPr>
                      <a:r>
                        <a:rPr lang="en-AU" sz="1200">
                          <a:effectLst/>
                        </a:rPr>
                        <a:t> </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58461" marR="58461" marT="0" marB="0"/>
                </a:tc>
                <a:tc>
                  <a:txBody>
                    <a:bodyPr/>
                    <a:lstStyle/>
                    <a:p>
                      <a:pPr>
                        <a:lnSpc>
                          <a:spcPct val="107000"/>
                        </a:lnSpc>
                        <a:spcAft>
                          <a:spcPts val="800"/>
                        </a:spcAft>
                      </a:pPr>
                      <a:r>
                        <a:rPr lang="en-AU" sz="1200">
                          <a:effectLst/>
                        </a:rPr>
                        <a:t>To the extent that any such correspondence exists (which is denied), it would be covered by legal professional privilege.</a:t>
                      </a:r>
                      <a:endParaRPr lang="en-AU" sz="1200">
                        <a:effectLst/>
                        <a:latin typeface="Arial" panose="020B0604020202020204" pitchFamily="34" charset="0"/>
                        <a:ea typeface="Calibri" panose="020F0502020204030204" pitchFamily="34" charset="0"/>
                        <a:cs typeface="Times New Roman" panose="02020603050405020304" pitchFamily="18" charset="0"/>
                      </a:endParaRPr>
                    </a:p>
                  </a:txBody>
                  <a:tcPr marL="58461" marR="58461" marT="0" marB="0"/>
                </a:tc>
                <a:tc>
                  <a:txBody>
                    <a:bodyPr/>
                    <a:lstStyle/>
                    <a:p>
                      <a:pPr>
                        <a:lnSpc>
                          <a:spcPct val="107000"/>
                        </a:lnSpc>
                        <a:spcAft>
                          <a:spcPts val="800"/>
                        </a:spcAft>
                      </a:pPr>
                      <a:r>
                        <a:rPr lang="en-AU" sz="1200" dirty="0">
                          <a:effectLst/>
                        </a:rPr>
                        <a:t> </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txBody>
                  <a:tcPr marL="58461" marR="58461" marT="0" marB="0"/>
                </a:tc>
                <a:extLst>
                  <a:ext uri="{0D108BD9-81ED-4DB2-BD59-A6C34878D82A}">
                    <a16:rowId xmlns:a16="http://schemas.microsoft.com/office/drawing/2014/main" val="3410493065"/>
                  </a:ext>
                </a:extLst>
              </a:tr>
            </a:tbl>
          </a:graphicData>
        </a:graphic>
      </p:graphicFrame>
    </p:spTree>
    <p:extLst>
      <p:ext uri="{BB962C8B-B14F-4D97-AF65-F5344CB8AC3E}">
        <p14:creationId xmlns:p14="http://schemas.microsoft.com/office/powerpoint/2010/main" val="10336666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lstStyle/>
          <a:p>
            <a:r>
              <a:rPr lang="en-GB" dirty="0"/>
              <a:t>Reed Retreat </a:t>
            </a:r>
            <a:endParaRPr lang="en-AU" dirty="0"/>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838200" y="2215661"/>
            <a:ext cx="10515600" cy="3961301"/>
          </a:xfrm>
        </p:spPr>
        <p:txBody>
          <a:bodyPr/>
          <a:lstStyle/>
          <a:p>
            <a:r>
              <a:rPr lang="en-GB" dirty="0"/>
              <a:t>The Reed Retreat is a conference of arbitral tribunal members where there is for example a panel of three members</a:t>
            </a:r>
            <a:endParaRPr lang="en-AU" dirty="0"/>
          </a:p>
          <a:p>
            <a:r>
              <a:rPr lang="en-GB" dirty="0"/>
              <a:t>The aim is to stimulate the members of the tribunal to familiarise themselves with the documents so they can engage with the other tribunal members in a meaningful dialogue</a:t>
            </a:r>
            <a:endParaRPr lang="en-AU" dirty="0"/>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
        <p:nvSpPr>
          <p:cNvPr id="5" name="Footer Placeholder 4">
            <a:extLst>
              <a:ext uri="{FF2B5EF4-FFF2-40B4-BE49-F238E27FC236}">
                <a16:creationId xmlns:a16="http://schemas.microsoft.com/office/drawing/2014/main" id="{6D291703-CA6C-1BEE-ED71-6BAC862D52AE}"/>
              </a:ext>
            </a:extLst>
          </p:cNvPr>
          <p:cNvSpPr>
            <a:spLocks noGrp="1"/>
          </p:cNvSpPr>
          <p:nvPr>
            <p:ph type="ftr" sz="quarter" idx="11"/>
          </p:nvPr>
        </p:nvSpPr>
        <p:spPr/>
        <p:txBody>
          <a:bodyPr/>
          <a:lstStyle/>
          <a:p>
            <a:r>
              <a:rPr lang="en-GB" dirty="0"/>
              <a:t>How to Fast-track Construction Dispute Resolution. </a:t>
            </a:r>
          </a:p>
          <a:p>
            <a:r>
              <a:rPr lang="en-GB" dirty="0"/>
              <a:t>Dr Richard Manly KC.</a:t>
            </a:r>
            <a:endParaRPr lang="en-AU" dirty="0"/>
          </a:p>
        </p:txBody>
      </p:sp>
    </p:spTree>
    <p:extLst>
      <p:ext uri="{BB962C8B-B14F-4D97-AF65-F5344CB8AC3E}">
        <p14:creationId xmlns:p14="http://schemas.microsoft.com/office/powerpoint/2010/main" val="9287100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lstStyle/>
          <a:p>
            <a:r>
              <a:rPr lang="en-GB" dirty="0"/>
              <a:t>Sachs Protocol </a:t>
            </a:r>
            <a:endParaRPr lang="en-AU" dirty="0"/>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838200" y="2215661"/>
            <a:ext cx="10515600" cy="3961301"/>
          </a:xfrm>
        </p:spPr>
        <p:txBody>
          <a:bodyPr>
            <a:normAutofit/>
          </a:bodyPr>
          <a:lstStyle/>
          <a:p>
            <a:r>
              <a:rPr lang="en-AU" dirty="0">
                <a:effectLst/>
                <a:ea typeface="Calibri" panose="020F0502020204030204" pitchFamily="34" charset="0"/>
                <a:cs typeface="Times New Roman" panose="02020603050405020304" pitchFamily="18" charset="0"/>
              </a:rPr>
              <a:t>The aim of the </a:t>
            </a:r>
            <a:r>
              <a:rPr lang="en-AU" dirty="0" err="1">
                <a:effectLst/>
                <a:ea typeface="Calibri" panose="020F0502020204030204" pitchFamily="34" charset="0"/>
                <a:cs typeface="Times New Roman" panose="02020603050405020304" pitchFamily="18" charset="0"/>
              </a:rPr>
              <a:t>Sach’s</a:t>
            </a:r>
            <a:r>
              <a:rPr lang="en-AU" dirty="0">
                <a:effectLst/>
                <a:ea typeface="Calibri" panose="020F0502020204030204" pitchFamily="34" charset="0"/>
                <a:cs typeface="Times New Roman" panose="02020603050405020304" pitchFamily="18" charset="0"/>
              </a:rPr>
              <a:t> Protocol is to assist the tribunal in its dealings with experts.</a:t>
            </a:r>
          </a:p>
          <a:p>
            <a:r>
              <a:rPr lang="en-AU" i="1" dirty="0">
                <a:effectLst/>
                <a:ea typeface="Calibri" panose="020F0502020204030204" pitchFamily="34" charset="0"/>
                <a:cs typeface="Times New Roman" panose="02020603050405020304" pitchFamily="18" charset="0"/>
              </a:rPr>
              <a:t>After the parties have submitted their first briefs, the tribunal invites both parties to provide the tribunal and the opposing party with a list of three to five persons they consider to be fit to serve as an expert for the determination of a particular question. </a:t>
            </a:r>
          </a:p>
          <a:p>
            <a:r>
              <a:rPr lang="en-AU" i="1" dirty="0">
                <a:effectLst/>
                <a:ea typeface="Calibri" panose="020F0502020204030204" pitchFamily="34" charset="0"/>
                <a:cs typeface="Times New Roman" panose="02020603050405020304" pitchFamily="18" charset="0"/>
              </a:rPr>
              <a:t>In a second step, the tribunal will choose two experts, one from each of the two lists, and appoint these experts together as an “expert team”. </a:t>
            </a:r>
            <a:endParaRPr lang="en-AU" dirty="0"/>
          </a:p>
        </p:txBody>
      </p:sp>
      <p:sp>
        <p:nvSpPr>
          <p:cNvPr id="5" name="Footer Placeholder 4">
            <a:extLst>
              <a:ext uri="{FF2B5EF4-FFF2-40B4-BE49-F238E27FC236}">
                <a16:creationId xmlns:a16="http://schemas.microsoft.com/office/drawing/2014/main" id="{6D291703-CA6C-1BEE-ED71-6BAC862D52AE}"/>
              </a:ext>
            </a:extLst>
          </p:cNvPr>
          <p:cNvSpPr>
            <a:spLocks noGrp="1"/>
          </p:cNvSpPr>
          <p:nvPr>
            <p:ph type="ftr" sz="quarter" idx="11"/>
          </p:nvPr>
        </p:nvSpPr>
        <p:spPr/>
        <p:txBody>
          <a:bodyPr/>
          <a:lstStyle/>
          <a:p>
            <a:r>
              <a:rPr lang="en-GB"/>
              <a:t>How to Fast-track Construction Dispute Resolution. Dr Richard Manly KC</a:t>
            </a:r>
            <a:endParaRPr lang="en-AU"/>
          </a:p>
        </p:txBody>
      </p:sp>
    </p:spTree>
    <p:extLst>
      <p:ext uri="{BB962C8B-B14F-4D97-AF65-F5344CB8AC3E}">
        <p14:creationId xmlns:p14="http://schemas.microsoft.com/office/powerpoint/2010/main" val="13941004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lstStyle/>
          <a:p>
            <a:r>
              <a:rPr lang="en-GB" dirty="0"/>
              <a:t>Kaplan Opening </a:t>
            </a:r>
            <a:endParaRPr lang="en-AU" dirty="0"/>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838200" y="2215661"/>
            <a:ext cx="10515600" cy="3961301"/>
          </a:xfrm>
        </p:spPr>
        <p:txBody>
          <a:bodyPr/>
          <a:lstStyle/>
          <a:p>
            <a:r>
              <a:rPr lang="en-GB" dirty="0"/>
              <a:t>Intended to be a hearing before the tribunal after the first round of written submissions and witness statements have been delivered but prior to the main hearing</a:t>
            </a:r>
          </a:p>
          <a:p>
            <a:r>
              <a:rPr lang="en-GB" dirty="0"/>
              <a:t>The main advantage of this process is that it adds convenience and efficiency to the tribunal’s decision making</a:t>
            </a:r>
          </a:p>
          <a:p>
            <a:r>
              <a:rPr lang="en-GB" dirty="0"/>
              <a:t>The tribunal gets a better understanding of the case sooner, which facilitates its preparation for the ultimate hearing</a:t>
            </a:r>
            <a:endParaRPr lang="en-AU" dirty="0"/>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
        <p:nvSpPr>
          <p:cNvPr id="5" name="Footer Placeholder 4">
            <a:extLst>
              <a:ext uri="{FF2B5EF4-FFF2-40B4-BE49-F238E27FC236}">
                <a16:creationId xmlns:a16="http://schemas.microsoft.com/office/drawing/2014/main" id="{6D291703-CA6C-1BEE-ED71-6BAC862D52AE}"/>
              </a:ext>
            </a:extLst>
          </p:cNvPr>
          <p:cNvSpPr>
            <a:spLocks noGrp="1"/>
          </p:cNvSpPr>
          <p:nvPr>
            <p:ph type="ftr" sz="quarter" idx="11"/>
          </p:nvPr>
        </p:nvSpPr>
        <p:spPr/>
        <p:txBody>
          <a:bodyPr/>
          <a:lstStyle/>
          <a:p>
            <a:r>
              <a:rPr lang="en-GB"/>
              <a:t>How to Fast-track Construction Dispute Resolution. Dr Richard Manly KC</a:t>
            </a:r>
            <a:endParaRPr lang="en-AU"/>
          </a:p>
        </p:txBody>
      </p:sp>
    </p:spTree>
    <p:extLst>
      <p:ext uri="{BB962C8B-B14F-4D97-AF65-F5344CB8AC3E}">
        <p14:creationId xmlns:p14="http://schemas.microsoft.com/office/powerpoint/2010/main" val="31272260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lstStyle/>
          <a:p>
            <a:r>
              <a:rPr lang="en-GB" dirty="0"/>
              <a:t>Further Processes </a:t>
            </a:r>
            <a:endParaRPr lang="en-AU" dirty="0"/>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838200" y="2215661"/>
            <a:ext cx="10515600" cy="3961301"/>
          </a:xfrm>
        </p:spPr>
        <p:txBody>
          <a:bodyPr/>
          <a:lstStyle/>
          <a:p>
            <a:r>
              <a:rPr lang="en-GB" dirty="0"/>
              <a:t>treatment of Preliminary Issues;</a:t>
            </a:r>
          </a:p>
          <a:p>
            <a:r>
              <a:rPr lang="en-GB" dirty="0"/>
              <a:t>proceeding by an Agreed Statements of Facts,</a:t>
            </a:r>
          </a:p>
          <a:p>
            <a:r>
              <a:rPr lang="en-GB" dirty="0"/>
              <a:t>proceeding by an Agreed List of Questions or Issues; and</a:t>
            </a:r>
          </a:p>
          <a:p>
            <a:r>
              <a:rPr lang="en-GB" dirty="0"/>
              <a:t>limited time / Stop clock hearing</a:t>
            </a:r>
          </a:p>
          <a:p>
            <a:endParaRPr lang="en-AU" dirty="0"/>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
        <p:nvSpPr>
          <p:cNvPr id="5" name="Footer Placeholder 4">
            <a:extLst>
              <a:ext uri="{FF2B5EF4-FFF2-40B4-BE49-F238E27FC236}">
                <a16:creationId xmlns:a16="http://schemas.microsoft.com/office/drawing/2014/main" id="{6D291703-CA6C-1BEE-ED71-6BAC862D52AE}"/>
              </a:ext>
            </a:extLst>
          </p:cNvPr>
          <p:cNvSpPr>
            <a:spLocks noGrp="1"/>
          </p:cNvSpPr>
          <p:nvPr>
            <p:ph type="ftr" sz="quarter" idx="11"/>
          </p:nvPr>
        </p:nvSpPr>
        <p:spPr/>
        <p:txBody>
          <a:bodyPr/>
          <a:lstStyle/>
          <a:p>
            <a:r>
              <a:rPr lang="en-GB"/>
              <a:t>How to Fast-track Construction Dispute Resolution. Dr Richard Manly KC</a:t>
            </a:r>
            <a:endParaRPr lang="en-AU"/>
          </a:p>
        </p:txBody>
      </p:sp>
    </p:spTree>
    <p:extLst>
      <p:ext uri="{BB962C8B-B14F-4D97-AF65-F5344CB8AC3E}">
        <p14:creationId xmlns:p14="http://schemas.microsoft.com/office/powerpoint/2010/main" val="39753741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1A8C-25C3-80C1-FF30-A9D3EBDEF91C}"/>
              </a:ext>
            </a:extLst>
          </p:cNvPr>
          <p:cNvSpPr>
            <a:spLocks noGrp="1"/>
          </p:cNvSpPr>
          <p:nvPr>
            <p:ph type="title"/>
          </p:nvPr>
        </p:nvSpPr>
        <p:spPr/>
        <p:txBody>
          <a:bodyPr/>
          <a:lstStyle/>
          <a:p>
            <a:r>
              <a:rPr lang="en-AU" dirty="0"/>
              <a:t>Conclusion</a:t>
            </a:r>
          </a:p>
        </p:txBody>
      </p:sp>
      <p:sp>
        <p:nvSpPr>
          <p:cNvPr id="3" name="Content Placeholder 2">
            <a:extLst>
              <a:ext uri="{FF2B5EF4-FFF2-40B4-BE49-F238E27FC236}">
                <a16:creationId xmlns:a16="http://schemas.microsoft.com/office/drawing/2014/main" id="{312978FE-208D-488C-5690-AE9A4E1D28A9}"/>
              </a:ext>
            </a:extLst>
          </p:cNvPr>
          <p:cNvSpPr>
            <a:spLocks noGrp="1"/>
          </p:cNvSpPr>
          <p:nvPr>
            <p:ph idx="1"/>
          </p:nvPr>
        </p:nvSpPr>
        <p:spPr>
          <a:xfrm>
            <a:off x="838200" y="1825625"/>
            <a:ext cx="10515600" cy="3301011"/>
          </a:xfrm>
        </p:spPr>
        <p:txBody>
          <a:bodyPr/>
          <a:lstStyle/>
          <a:p>
            <a:r>
              <a:rPr lang="en-GB" dirty="0"/>
              <a:t>As a general proposition, all litigants want results faster and cheaper</a:t>
            </a:r>
          </a:p>
          <a:p>
            <a:r>
              <a:rPr lang="en-GB" dirty="0"/>
              <a:t>Rather than litigating, litigants more often than not just want a resolution of their dispute</a:t>
            </a:r>
          </a:p>
          <a:p>
            <a:r>
              <a:rPr lang="en-GB" dirty="0"/>
              <a:t>Resolving disputes efficiently is not necessarily achieved by proceeding fast and doing things cheaply.  What needs to be considered are the concepts of time, cost and quality</a:t>
            </a:r>
            <a:endParaRPr lang="en-AU" dirty="0"/>
          </a:p>
        </p:txBody>
      </p:sp>
      <p:sp>
        <p:nvSpPr>
          <p:cNvPr id="7" name="Footer Placeholder 6">
            <a:extLst>
              <a:ext uri="{FF2B5EF4-FFF2-40B4-BE49-F238E27FC236}">
                <a16:creationId xmlns:a16="http://schemas.microsoft.com/office/drawing/2014/main" id="{C8231A49-C95A-39B5-1EAA-C079B4458ACB}"/>
              </a:ext>
            </a:extLst>
          </p:cNvPr>
          <p:cNvSpPr>
            <a:spLocks noGrp="1"/>
          </p:cNvSpPr>
          <p:nvPr>
            <p:ph type="ftr" sz="quarter" idx="11"/>
          </p:nvPr>
        </p:nvSpPr>
        <p:spPr/>
        <p:txBody>
          <a:bodyPr/>
          <a:lstStyle/>
          <a:p>
            <a:r>
              <a:rPr lang="en-GB"/>
              <a:t>How to Fast-track Construction Dispute Resolution. Dr Richard Manly KC</a:t>
            </a:r>
            <a:endParaRPr lang="en-AU"/>
          </a:p>
        </p:txBody>
      </p:sp>
      <p:pic>
        <p:nvPicPr>
          <p:cNvPr id="8" name="Content Placeholder 3">
            <a:extLst>
              <a:ext uri="{FF2B5EF4-FFF2-40B4-BE49-F238E27FC236}">
                <a16:creationId xmlns:a16="http://schemas.microsoft.com/office/drawing/2014/main" id="{DFD84F93-5F20-7852-A147-354A85B970CB}"/>
              </a:ext>
            </a:extLst>
          </p:cNvPr>
          <p:cNvPicPr>
            <a:picLocks noChangeAspect="1"/>
          </p:cNvPicPr>
          <p:nvPr/>
        </p:nvPicPr>
        <p:blipFill>
          <a:blip r:embed="rId2"/>
          <a:stretch>
            <a:fillRect/>
          </a:stretch>
        </p:blipFill>
        <p:spPr>
          <a:xfrm>
            <a:off x="9378462" y="5465542"/>
            <a:ext cx="2412196" cy="1084850"/>
          </a:xfrm>
          <a:prstGeom prst="rect">
            <a:avLst/>
          </a:prstGeom>
        </p:spPr>
      </p:pic>
    </p:spTree>
    <p:extLst>
      <p:ext uri="{BB962C8B-B14F-4D97-AF65-F5344CB8AC3E}">
        <p14:creationId xmlns:p14="http://schemas.microsoft.com/office/powerpoint/2010/main" val="38432782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lstStyle/>
          <a:p>
            <a:r>
              <a:rPr lang="en-GB" dirty="0"/>
              <a:t>References </a:t>
            </a:r>
            <a:endParaRPr lang="en-AU" dirty="0"/>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838200" y="2215661"/>
            <a:ext cx="10515600" cy="3961301"/>
          </a:xfrm>
        </p:spPr>
        <p:txBody>
          <a:bodyPr>
            <a:normAutofit/>
          </a:bodyPr>
          <a:lstStyle/>
          <a:p>
            <a:pPr marL="0" indent="0">
              <a:buNone/>
            </a:pPr>
            <a:r>
              <a:rPr lang="en-GB" dirty="0"/>
              <a:t>[1</a:t>
            </a:r>
            <a:r>
              <a:rPr lang="en-GB"/>
              <a:t>] </a:t>
            </a:r>
            <a:r>
              <a:rPr lang="en-GB">
                <a:effectLst/>
                <a:ea typeface="Calibri" panose="020F0502020204030204" pitchFamily="34" charset="0"/>
                <a:cs typeface="Times New Roman" panose="02020603050405020304" pitchFamily="18" charset="0"/>
              </a:rPr>
              <a:t>Dr Klaus Sachs “Experts: Neutrals or Advocates” (2010) ICCA Congress, Conference Paper 13</a:t>
            </a:r>
            <a:endParaRPr lang="en-AU" dirty="0"/>
          </a:p>
        </p:txBody>
      </p:sp>
      <p:pic>
        <p:nvPicPr>
          <p:cNvPr id="4" name="Content Placeholder 3">
            <a:extLst>
              <a:ext uri="{FF2B5EF4-FFF2-40B4-BE49-F238E27FC236}">
                <a16:creationId xmlns:a16="http://schemas.microsoft.com/office/drawing/2014/main" id="{BCCFEEF2-7A47-8DC5-0084-93B86081E334}"/>
              </a:ext>
            </a:extLst>
          </p:cNvPr>
          <p:cNvPicPr>
            <a:picLocks noChangeAspect="1"/>
          </p:cNvPicPr>
          <p:nvPr/>
        </p:nvPicPr>
        <p:blipFill>
          <a:blip r:embed="rId2"/>
          <a:stretch>
            <a:fillRect/>
          </a:stretch>
        </p:blipFill>
        <p:spPr>
          <a:xfrm>
            <a:off x="9378462" y="5465542"/>
            <a:ext cx="2412196" cy="1084850"/>
          </a:xfrm>
          <a:prstGeom prst="rect">
            <a:avLst/>
          </a:prstGeom>
        </p:spPr>
      </p:pic>
      <p:sp>
        <p:nvSpPr>
          <p:cNvPr id="5" name="Footer Placeholder 4">
            <a:extLst>
              <a:ext uri="{FF2B5EF4-FFF2-40B4-BE49-F238E27FC236}">
                <a16:creationId xmlns:a16="http://schemas.microsoft.com/office/drawing/2014/main" id="{6D291703-CA6C-1BEE-ED71-6BAC862D52AE}"/>
              </a:ext>
            </a:extLst>
          </p:cNvPr>
          <p:cNvSpPr>
            <a:spLocks noGrp="1"/>
          </p:cNvSpPr>
          <p:nvPr>
            <p:ph type="ftr" sz="quarter" idx="11"/>
          </p:nvPr>
        </p:nvSpPr>
        <p:spPr/>
        <p:txBody>
          <a:bodyPr/>
          <a:lstStyle/>
          <a:p>
            <a:r>
              <a:rPr lang="en-GB"/>
              <a:t>How to Fast-track Construction Dispute Resolution. Dr Richard Manly KC</a:t>
            </a:r>
            <a:endParaRPr lang="en-AU"/>
          </a:p>
        </p:txBody>
      </p:sp>
    </p:spTree>
    <p:extLst>
      <p:ext uri="{BB962C8B-B14F-4D97-AF65-F5344CB8AC3E}">
        <p14:creationId xmlns:p14="http://schemas.microsoft.com/office/powerpoint/2010/main" val="4272026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FFC98A-1095-5612-D24B-462E21A0858D}"/>
              </a:ext>
            </a:extLst>
          </p:cNvPr>
          <p:cNvSpPr>
            <a:spLocks noGrp="1"/>
          </p:cNvSpPr>
          <p:nvPr>
            <p:ph type="title"/>
          </p:nvPr>
        </p:nvSpPr>
        <p:spPr>
          <a:xfrm>
            <a:off x="1171074" y="1396686"/>
            <a:ext cx="3240506" cy="4064628"/>
          </a:xfrm>
        </p:spPr>
        <p:txBody>
          <a:bodyPr>
            <a:normAutofit/>
          </a:bodyPr>
          <a:lstStyle/>
          <a:p>
            <a:r>
              <a:rPr lang="en-AU" dirty="0">
                <a:solidFill>
                  <a:srgbClr val="FFFFFF"/>
                </a:solidFill>
              </a:rPr>
              <a:t>Constitution of institution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FDAFA48-5ED6-EB8D-3547-17661892E5BB}"/>
              </a:ext>
            </a:extLst>
          </p:cNvPr>
          <p:cNvSpPr>
            <a:spLocks noGrp="1"/>
          </p:cNvSpPr>
          <p:nvPr>
            <p:ph idx="1"/>
          </p:nvPr>
        </p:nvSpPr>
        <p:spPr>
          <a:xfrm>
            <a:off x="5370153" y="1526033"/>
            <a:ext cx="5536397" cy="3935281"/>
          </a:xfrm>
        </p:spPr>
        <p:txBody>
          <a:bodyPr>
            <a:normAutofit/>
          </a:bodyPr>
          <a:lstStyle/>
          <a:p>
            <a:r>
              <a:rPr lang="en-AU" dirty="0"/>
              <a:t>The constitution of the construction dispute resolution institution includes:</a:t>
            </a:r>
          </a:p>
          <a:p>
            <a:pPr lvl="1"/>
            <a:r>
              <a:rPr lang="en-AU" dirty="0"/>
              <a:t>the types of institution, such as a court or tribunal</a:t>
            </a:r>
          </a:p>
          <a:p>
            <a:pPr lvl="1"/>
            <a:r>
              <a:rPr lang="en-AU" dirty="0"/>
              <a:t>the positioning within the judicial hierarchy</a:t>
            </a:r>
          </a:p>
          <a:p>
            <a:pPr lvl="1"/>
            <a:r>
              <a:rPr lang="en-AU" dirty="0"/>
              <a:t>the jurisdiction of the institution </a:t>
            </a:r>
          </a:p>
          <a:p>
            <a:pPr lvl="1"/>
            <a:r>
              <a:rPr lang="en-AU" dirty="0"/>
              <a:t>the functions the institution is authorised to exercise. </a:t>
            </a:r>
          </a:p>
        </p:txBody>
      </p:sp>
    </p:spTree>
    <p:extLst>
      <p:ext uri="{BB962C8B-B14F-4D97-AF65-F5344CB8AC3E}">
        <p14:creationId xmlns:p14="http://schemas.microsoft.com/office/powerpoint/2010/main" val="13140987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AE3-67C2-E896-B72D-241D8A2DFAE8}"/>
              </a:ext>
            </a:extLst>
          </p:cNvPr>
          <p:cNvSpPr>
            <a:spLocks noGrp="1"/>
          </p:cNvSpPr>
          <p:nvPr>
            <p:ph type="title"/>
          </p:nvPr>
        </p:nvSpPr>
        <p:spPr>
          <a:xfrm>
            <a:off x="612648" y="365125"/>
            <a:ext cx="7910029" cy="2063808"/>
          </a:xfrm>
        </p:spPr>
        <p:txBody>
          <a:bodyPr anchor="b">
            <a:normAutofit/>
          </a:bodyPr>
          <a:lstStyle/>
          <a:p>
            <a:r>
              <a:rPr lang="en-GB" sz="5400" dirty="0"/>
              <a:t>Presented by Dr Richard Manly KC</a:t>
            </a:r>
            <a:endParaRPr lang="en-AU" sz="5400" dirty="0"/>
          </a:p>
        </p:txBody>
      </p:sp>
      <p:pic>
        <p:nvPicPr>
          <p:cNvPr id="8" name="Picture 2" descr="A person wearing glasses and a suit&#10;&#10;Description automatically generated">
            <a:extLst>
              <a:ext uri="{FF2B5EF4-FFF2-40B4-BE49-F238E27FC236}">
                <a16:creationId xmlns:a16="http://schemas.microsoft.com/office/drawing/2014/main" id="{A3118996-7AE4-6536-121E-AC2C0CE59B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73724" y="1639631"/>
            <a:ext cx="1983036" cy="2194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CL_NZ_logo">
            <a:extLst>
              <a:ext uri="{FF2B5EF4-FFF2-40B4-BE49-F238E27FC236}">
                <a16:creationId xmlns:a16="http://schemas.microsoft.com/office/drawing/2014/main" id="{C57E8ABE-932C-573B-FB2B-3E538309E4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34430" y="5473822"/>
            <a:ext cx="1076924" cy="10650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90CD9B-51C6-269C-DE30-FFFE4CB261F3}"/>
              </a:ext>
            </a:extLst>
          </p:cNvPr>
          <p:cNvSpPr>
            <a:spLocks noGrp="1"/>
          </p:cNvSpPr>
          <p:nvPr>
            <p:ph idx="1"/>
          </p:nvPr>
        </p:nvSpPr>
        <p:spPr>
          <a:xfrm>
            <a:off x="612648" y="2908005"/>
            <a:ext cx="6925290" cy="3268957"/>
          </a:xfrm>
        </p:spPr>
        <p:txBody>
          <a:bodyPr>
            <a:normAutofit/>
          </a:bodyPr>
          <a:lstStyle/>
          <a:p>
            <a:pPr marL="342900" indent="-342900">
              <a:buFont typeface="Arial" panose="020B0604020202020204" pitchFamily="34" charset="0"/>
              <a:buChar char="•"/>
            </a:pPr>
            <a:r>
              <a:rPr lang="en-GB" sz="2200" dirty="0"/>
              <a:t>Chancery Chambers, Melbourne</a:t>
            </a:r>
          </a:p>
          <a:p>
            <a:pPr marL="342900" indent="-342900">
              <a:buFont typeface="Arial" panose="020B0604020202020204" pitchFamily="34" charset="0"/>
              <a:buChar char="•"/>
            </a:pPr>
            <a:r>
              <a:rPr lang="en-GB" sz="2200" dirty="0"/>
              <a:t>Preeminent construction law Barrister and Arbitrator, Australia</a:t>
            </a:r>
          </a:p>
          <a:p>
            <a:pPr marL="342900" indent="-342900">
              <a:buFont typeface="Arial" panose="020B0604020202020204" pitchFamily="34" charset="0"/>
              <a:buChar char="•"/>
            </a:pPr>
            <a:endParaRPr lang="en-AU"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2200" i="1" kern="100" dirty="0">
                <a:latin typeface="Calibri" panose="020F0502020204030204" pitchFamily="34" charset="0"/>
                <a:ea typeface="Calibri" panose="020F0502020204030204" pitchFamily="34" charset="0"/>
                <a:cs typeface="Times New Roman" panose="02020603050405020304" pitchFamily="18" charset="0"/>
              </a:rPr>
              <a:t>The views expressed in this paper are of the writer </a:t>
            </a:r>
          </a:p>
          <a:p>
            <a:pPr marL="0" indent="0">
              <a:buNone/>
            </a:pPr>
            <a:r>
              <a:rPr lang="en-AU" sz="2200" i="1" kern="100" dirty="0">
                <a:latin typeface="Calibri" panose="020F0502020204030204" pitchFamily="34" charset="0"/>
                <a:ea typeface="Calibri" panose="020F0502020204030204" pitchFamily="34" charset="0"/>
                <a:cs typeface="Times New Roman" panose="02020603050405020304" pitchFamily="18" charset="0"/>
              </a:rPr>
              <a:t>only and are not the views of any other body.</a:t>
            </a:r>
            <a:endParaRPr lang="en-AU" sz="22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AU" sz="2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2200" dirty="0"/>
          </a:p>
        </p:txBody>
      </p:sp>
      <p:pic>
        <p:nvPicPr>
          <p:cNvPr id="5" name="Content Placeholder 3">
            <a:extLst>
              <a:ext uri="{FF2B5EF4-FFF2-40B4-BE49-F238E27FC236}">
                <a16:creationId xmlns:a16="http://schemas.microsoft.com/office/drawing/2014/main" id="{D2E92A3A-624D-6520-49FB-B855F316A93B}"/>
              </a:ext>
            </a:extLst>
          </p:cNvPr>
          <p:cNvPicPr>
            <a:picLocks noChangeAspect="1"/>
          </p:cNvPicPr>
          <p:nvPr/>
        </p:nvPicPr>
        <p:blipFill>
          <a:blip r:embed="rId4"/>
          <a:stretch>
            <a:fillRect/>
          </a:stretch>
        </p:blipFill>
        <p:spPr>
          <a:xfrm>
            <a:off x="4936535" y="5423522"/>
            <a:ext cx="2206612" cy="992976"/>
          </a:xfrm>
          <a:prstGeom prst="rect">
            <a:avLst/>
          </a:prstGeom>
        </p:spPr>
      </p:pic>
      <p:sp>
        <p:nvSpPr>
          <p:cNvPr id="4" name="Footer Placeholder 3">
            <a:extLst>
              <a:ext uri="{FF2B5EF4-FFF2-40B4-BE49-F238E27FC236}">
                <a16:creationId xmlns:a16="http://schemas.microsoft.com/office/drawing/2014/main" id="{E1F65B3F-DE44-B5CC-7BCA-CC9E7E3C2652}"/>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en-GB" sz="900"/>
              <a:t>Improvements in Core Duties of Expert Witnesses. Professor Robert Whittaker AM</a:t>
            </a:r>
            <a:endParaRPr lang="en-AU" sz="900"/>
          </a:p>
        </p:txBody>
      </p:sp>
    </p:spTree>
    <p:extLst>
      <p:ext uri="{BB962C8B-B14F-4D97-AF65-F5344CB8AC3E}">
        <p14:creationId xmlns:p14="http://schemas.microsoft.com/office/powerpoint/2010/main" val="24258824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2491273"/>
            <a:ext cx="9144000" cy="1728389"/>
          </a:xfrm>
        </p:spPr>
        <p:txBody>
          <a:bodyPr>
            <a:normAutofit fontScale="92500" lnSpcReduction="20000"/>
          </a:bodyPr>
          <a:lstStyle/>
          <a:p>
            <a:endParaRPr lang="en-US" dirty="0"/>
          </a:p>
          <a:p>
            <a:endParaRPr lang="en-US" sz="3200" b="1" dirty="0"/>
          </a:p>
          <a:p>
            <a:r>
              <a:rPr lang="en-US" sz="3200" b="1" dirty="0"/>
              <a:t>Introducing Her </a:t>
            </a:r>
            <a:r>
              <a:rPr lang="en-US" sz="3200" b="1" dirty="0" err="1"/>
              <a:t>Honour</a:t>
            </a:r>
            <a:r>
              <a:rPr lang="en-US" sz="3200" b="1" dirty="0"/>
              <a:t> Judge Sharon Burchell</a:t>
            </a:r>
          </a:p>
          <a:p>
            <a:r>
              <a:rPr lang="en-US" sz="3200" dirty="0"/>
              <a:t>County Court judge in the Australian State of Victoria</a:t>
            </a:r>
            <a:endParaRPr lang="en-US" dirty="0"/>
          </a:p>
        </p:txBody>
      </p:sp>
      <p:sp>
        <p:nvSpPr>
          <p:cNvPr id="2" name="TextBox 1">
            <a:extLst>
              <a:ext uri="{FF2B5EF4-FFF2-40B4-BE49-F238E27FC236}">
                <a16:creationId xmlns:a16="http://schemas.microsoft.com/office/drawing/2014/main" id="{1FFF496B-0D59-B309-39BA-9819A264FF79}"/>
              </a:ext>
            </a:extLst>
          </p:cNvPr>
          <p:cNvSpPr txBox="1"/>
          <p:nvPr/>
        </p:nvSpPr>
        <p:spPr>
          <a:xfrm>
            <a:off x="3842158" y="4622334"/>
            <a:ext cx="4320330" cy="369332"/>
          </a:xfrm>
          <a:prstGeom prst="rect">
            <a:avLst/>
          </a:prstGeom>
          <a:noFill/>
        </p:spPr>
        <p:txBody>
          <a:bodyPr wrap="square" rtlCol="0">
            <a:spAutoFit/>
          </a:bodyPr>
          <a:lstStyle/>
          <a:p>
            <a:pPr algn="ctr"/>
            <a:r>
              <a:rPr lang="en-US" dirty="0">
                <a:hlinkClick r:id="rId3"/>
              </a:rPr>
              <a:t>A Video Presentation</a:t>
            </a:r>
            <a:endParaRPr lang="en-US" dirty="0"/>
          </a:p>
        </p:txBody>
      </p:sp>
    </p:spTree>
    <p:extLst>
      <p:ext uri="{BB962C8B-B14F-4D97-AF65-F5344CB8AC3E}">
        <p14:creationId xmlns:p14="http://schemas.microsoft.com/office/powerpoint/2010/main" val="12480554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2491273"/>
            <a:ext cx="9144000" cy="1728389"/>
          </a:xfrm>
        </p:spPr>
        <p:txBody>
          <a:bodyPr>
            <a:normAutofit fontScale="92500" lnSpcReduction="20000"/>
          </a:bodyPr>
          <a:lstStyle/>
          <a:p>
            <a:endParaRPr lang="en-US" dirty="0"/>
          </a:p>
          <a:p>
            <a:endParaRPr lang="en-US" sz="3200" b="1" dirty="0"/>
          </a:p>
          <a:p>
            <a:r>
              <a:rPr lang="en-US" sz="3200" b="1" dirty="0"/>
              <a:t>Introducing Mark </a:t>
            </a:r>
            <a:r>
              <a:rPr lang="en-US" sz="3200" b="1" dirty="0" err="1"/>
              <a:t>Colthart</a:t>
            </a:r>
            <a:r>
              <a:rPr lang="en-US" sz="3200" b="1" dirty="0"/>
              <a:t> </a:t>
            </a:r>
            <a:r>
              <a:rPr lang="en-US" sz="3200" b="1" dirty="0" err="1"/>
              <a:t>FCIArb</a:t>
            </a:r>
            <a:endParaRPr lang="en-US" sz="3200" b="1" dirty="0"/>
          </a:p>
          <a:p>
            <a:r>
              <a:rPr lang="en-US" sz="3200" dirty="0"/>
              <a:t>Senior Barrister and Arbitrator New Zealand</a:t>
            </a:r>
            <a:endParaRPr lang="en-US" dirty="0"/>
          </a:p>
        </p:txBody>
      </p:sp>
    </p:spTree>
    <p:extLst>
      <p:ext uri="{BB962C8B-B14F-4D97-AF65-F5344CB8AC3E}">
        <p14:creationId xmlns:p14="http://schemas.microsoft.com/office/powerpoint/2010/main" val="10612103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AE3-67C2-E896-B72D-241D8A2DFAE8}"/>
              </a:ext>
            </a:extLst>
          </p:cNvPr>
          <p:cNvSpPr>
            <a:spLocks noGrp="1"/>
          </p:cNvSpPr>
          <p:nvPr>
            <p:ph type="title"/>
          </p:nvPr>
        </p:nvSpPr>
        <p:spPr>
          <a:xfrm>
            <a:off x="483716" y="3439362"/>
            <a:ext cx="11018520" cy="1050981"/>
          </a:xfrm>
        </p:spPr>
        <p:txBody>
          <a:bodyPr anchor="b">
            <a:normAutofit fontScale="90000"/>
          </a:bodyPr>
          <a:lstStyle/>
          <a:p>
            <a:br>
              <a:rPr lang="en-US" sz="4000" dirty="0"/>
            </a:br>
            <a:br>
              <a:rPr lang="en-AU" sz="4000" dirty="0">
                <a:solidFill>
                  <a:srgbClr val="231F20"/>
                </a:solidFill>
                <a:effectLst/>
              </a:rPr>
            </a:br>
            <a:r>
              <a:rPr lang="en-GB" sz="4400" b="1" i="0" u="none" strike="noStrike" dirty="0">
                <a:effectLst/>
                <a:latin typeface="+mn-lt"/>
              </a:rPr>
              <a:t>The Necessity for Stronger Institutions</a:t>
            </a:r>
            <a:br>
              <a:rPr lang="en-GB" sz="4400" b="0" i="0" u="none" strike="noStrike" dirty="0">
                <a:effectLst/>
                <a:latin typeface="+mn-lt"/>
              </a:rPr>
            </a:br>
            <a:br>
              <a:rPr lang="en-GB" sz="4400" b="0" i="0" u="none" strike="noStrike" dirty="0">
                <a:effectLst/>
                <a:latin typeface="+mn-lt"/>
              </a:rPr>
            </a:br>
            <a:r>
              <a:rPr lang="en-GB" sz="4000" b="0" i="0" u="none" strike="noStrike" dirty="0">
                <a:effectLst/>
                <a:latin typeface="+mn-lt"/>
              </a:rPr>
              <a:t>The need for specialist construction dispute resolution tribunals.</a:t>
            </a:r>
            <a:endParaRPr lang="en-AU" sz="4000" dirty="0"/>
          </a:p>
        </p:txBody>
      </p:sp>
      <p:pic>
        <p:nvPicPr>
          <p:cNvPr id="5" name="Content Placeholder 3">
            <a:extLst>
              <a:ext uri="{FF2B5EF4-FFF2-40B4-BE49-F238E27FC236}">
                <a16:creationId xmlns:a16="http://schemas.microsoft.com/office/drawing/2014/main" id="{D2E92A3A-624D-6520-49FB-B855F316A93B}"/>
              </a:ext>
            </a:extLst>
          </p:cNvPr>
          <p:cNvPicPr>
            <a:picLocks noChangeAspect="1"/>
          </p:cNvPicPr>
          <p:nvPr/>
        </p:nvPicPr>
        <p:blipFill>
          <a:blip r:embed="rId2"/>
          <a:stretch>
            <a:fillRect/>
          </a:stretch>
        </p:blipFill>
        <p:spPr>
          <a:xfrm>
            <a:off x="5028753" y="5298327"/>
            <a:ext cx="2134494" cy="959958"/>
          </a:xfrm>
          <a:prstGeom prst="rect">
            <a:avLst/>
          </a:prstGeom>
        </p:spPr>
      </p:pic>
      <p:pic>
        <p:nvPicPr>
          <p:cNvPr id="6" name="Picture 4" descr="SCL_NZ_logo">
            <a:extLst>
              <a:ext uri="{FF2B5EF4-FFF2-40B4-BE49-F238E27FC236}">
                <a16:creationId xmlns:a16="http://schemas.microsoft.com/office/drawing/2014/main" id="{C57E8ABE-932C-573B-FB2B-3E538309E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5259" y="5298327"/>
            <a:ext cx="1236095" cy="12225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34374E0-445D-12C5-F75C-6F769204A7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7587" y="392646"/>
            <a:ext cx="1784649" cy="197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8939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2491273"/>
            <a:ext cx="9144000" cy="2013615"/>
          </a:xfrm>
        </p:spPr>
        <p:txBody>
          <a:bodyPr>
            <a:normAutofit fontScale="40000" lnSpcReduction="20000"/>
          </a:bodyPr>
          <a:lstStyle/>
          <a:p>
            <a:endParaRPr lang="en-US" dirty="0"/>
          </a:p>
          <a:p>
            <a:endParaRPr lang="en-US" sz="3200" b="1" dirty="0"/>
          </a:p>
          <a:p>
            <a:r>
              <a:rPr lang="en-US" sz="7000" b="1" dirty="0"/>
              <a:t>Introducing Justin Cotton</a:t>
            </a:r>
          </a:p>
          <a:p>
            <a:r>
              <a:rPr lang="en-US" sz="6000" dirty="0"/>
              <a:t>Director of Lovegrove &amp; Cotton – Construction and Planning Lawyers Australia, and Chair of Housing Industry Association, Industrial Relations and Contracts Committee Victoria.</a:t>
            </a:r>
            <a:endParaRPr lang="en-US" sz="5000" dirty="0"/>
          </a:p>
        </p:txBody>
      </p:sp>
    </p:spTree>
    <p:extLst>
      <p:ext uri="{BB962C8B-B14F-4D97-AF65-F5344CB8AC3E}">
        <p14:creationId xmlns:p14="http://schemas.microsoft.com/office/powerpoint/2010/main" val="29735144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7A945-2213-A4BE-75E7-1AF8E1A8BA09}"/>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E36BEB3-A551-5662-5520-9B766C94481C}"/>
              </a:ext>
            </a:extLst>
          </p:cNvPr>
          <p:cNvSpPr>
            <a:spLocks noGrp="1"/>
          </p:cNvSpPr>
          <p:nvPr>
            <p:ph type="ctrTitle"/>
          </p:nvPr>
        </p:nvSpPr>
        <p:spPr>
          <a:xfrm>
            <a:off x="1392573" y="3003260"/>
            <a:ext cx="10291099" cy="3026206"/>
          </a:xfrm>
        </p:spPr>
        <p:txBody>
          <a:bodyPr>
            <a:noAutofit/>
          </a:bodyPr>
          <a:lstStyle/>
          <a:p>
            <a:pPr algn="l"/>
            <a:r>
              <a:rPr lang="en-GB" sz="2800" b="1" i="0" u="none" strike="noStrike" dirty="0">
                <a:effectLst/>
                <a:latin typeface="+mn-lt"/>
              </a:rPr>
              <a:t>Why did Arbitration Lose its Relevance in Residential Dispute Resolution in Australia?</a:t>
            </a:r>
            <a:br>
              <a:rPr lang="en-GB" sz="3600" b="0" i="0" u="none" strike="noStrike" dirty="0">
                <a:effectLst/>
                <a:latin typeface="+mn-lt"/>
              </a:rPr>
            </a:br>
            <a:br>
              <a:rPr lang="en-GB" sz="2400" dirty="0">
                <a:latin typeface="+mn-lt"/>
              </a:rPr>
            </a:br>
            <a:r>
              <a:rPr lang="en-GB" sz="2400" dirty="0">
                <a:latin typeface="+mn-lt"/>
              </a:rPr>
              <a:t>An IBQC Conference</a:t>
            </a:r>
            <a:br>
              <a:rPr lang="en-GB" sz="3600" b="0" i="0" u="none" strike="noStrike" dirty="0">
                <a:solidFill>
                  <a:srgbClr val="0471BB"/>
                </a:solidFill>
                <a:effectLst/>
                <a:latin typeface="Roboto Slab" pitchFamily="2" charset="0"/>
              </a:rPr>
            </a:br>
            <a:br>
              <a:rPr lang="en-GB" sz="3600" b="0" i="0" u="none" strike="noStrike" dirty="0">
                <a:effectLst/>
                <a:latin typeface="Roboto Slab" pitchFamily="2" charset="0"/>
              </a:rPr>
            </a:br>
            <a:endParaRPr lang="en-AU" sz="3600" dirty="0"/>
          </a:p>
        </p:txBody>
      </p:sp>
    </p:spTree>
    <p:extLst>
      <p:ext uri="{BB962C8B-B14F-4D97-AF65-F5344CB8AC3E}">
        <p14:creationId xmlns:p14="http://schemas.microsoft.com/office/powerpoint/2010/main" val="38213048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construction company logo&#10;&#10;Description automatically generated">
            <a:extLst>
              <a:ext uri="{FF2B5EF4-FFF2-40B4-BE49-F238E27FC236}">
                <a16:creationId xmlns:a16="http://schemas.microsoft.com/office/drawing/2014/main" id="{EE37070C-376E-C5CC-853D-ED0EEBBB5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297" y="5298901"/>
            <a:ext cx="3243935" cy="1240011"/>
          </a:xfrm>
          <a:prstGeom prst="rect">
            <a:avLst/>
          </a:prstGeom>
        </p:spPr>
      </p:pic>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lstStyle/>
          <a:p>
            <a:r>
              <a:rPr lang="en-AU" dirty="0">
                <a:solidFill>
                  <a:srgbClr val="0070C0"/>
                </a:solidFill>
              </a:rPr>
              <a:t>Background</a:t>
            </a: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838200" y="1690689"/>
            <a:ext cx="10515600" cy="4224690"/>
          </a:xfrm>
        </p:spPr>
        <p:txBody>
          <a:bodyPr>
            <a:normAutofit fontScale="92500"/>
          </a:bodyPr>
          <a:lstStyle/>
          <a:p>
            <a:r>
              <a:rPr lang="en-GB" dirty="0"/>
              <a:t>Arbitration was effectively made illegal in the Australian State of Victoria following the enactment of Domestic Builders Contracts Act 1995</a:t>
            </a:r>
          </a:p>
          <a:p>
            <a:r>
              <a:rPr lang="en-AU" dirty="0"/>
              <a:t>Prior to this, nearly all residential building contracts had arbitration clauses, which dictated that any dispute had to go to arbitration</a:t>
            </a:r>
          </a:p>
          <a:p>
            <a:pPr marL="342900" lvl="0" indent="-342900">
              <a:lnSpc>
                <a:spcPct val="107000"/>
              </a:lnSpc>
              <a:buFont typeface="Arial" panose="020B0604020202020204" pitchFamily="34" charset="0"/>
              <a:buChar char="•"/>
            </a:pPr>
            <a:r>
              <a:rPr lang="en-AU" sz="2800" kern="100" dirty="0">
                <a:effectLst/>
                <a:latin typeface="Calibri" panose="020F0502020204030204" pitchFamily="34" charset="0"/>
                <a:ea typeface="Calibri" panose="020F0502020204030204" pitchFamily="34" charset="0"/>
                <a:cs typeface="Times New Roman" panose="02020603050405020304" pitchFamily="18" charset="0"/>
              </a:rPr>
              <a:t>section 14, of the said Domestic Builders </a:t>
            </a:r>
            <a:r>
              <a:rPr lang="en-AU" kern="100" dirty="0">
                <a:latin typeface="Calibri" panose="020F0502020204030204" pitchFamily="34" charset="0"/>
                <a:ea typeface="Calibri" panose="020F0502020204030204" pitchFamily="34" charset="0"/>
                <a:cs typeface="Times New Roman" panose="02020603050405020304" pitchFamily="18" charset="0"/>
              </a:rPr>
              <a:t>Contract </a:t>
            </a:r>
            <a:r>
              <a:rPr lang="en-AU" sz="2800" kern="100" dirty="0">
                <a:effectLst/>
                <a:latin typeface="Calibri" panose="020F0502020204030204" pitchFamily="34" charset="0"/>
                <a:ea typeface="Calibri" panose="020F0502020204030204" pitchFamily="34" charset="0"/>
                <a:cs typeface="Times New Roman" panose="02020603050405020304" pitchFamily="18" charset="0"/>
              </a:rPr>
              <a:t>Act:</a:t>
            </a:r>
          </a:p>
          <a:p>
            <a:pPr indent="0">
              <a:lnSpc>
                <a:spcPct val="107000"/>
              </a:lnSpc>
              <a:buNone/>
            </a:pPr>
            <a:r>
              <a:rPr lang="en-AU" sz="2800" b="1" i="1" kern="100" dirty="0">
                <a:effectLst/>
                <a:latin typeface="Calibri" panose="020F0502020204030204" pitchFamily="34" charset="0"/>
                <a:ea typeface="Calibri" panose="020F0502020204030204" pitchFamily="34" charset="0"/>
                <a:cs typeface="Times New Roman" panose="02020603050405020304" pitchFamily="18" charset="0"/>
              </a:rPr>
              <a:t>Arbitration clauses prohibited</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r>
              <a:rPr lang="en-AU" sz="2800" i="1" kern="100" dirty="0">
                <a:effectLst/>
                <a:latin typeface="Calibri" panose="020F0502020204030204" pitchFamily="34" charset="0"/>
                <a:ea typeface="Calibri" panose="020F0502020204030204" pitchFamily="34" charset="0"/>
                <a:cs typeface="Times New Roman" panose="02020603050405020304" pitchFamily="18" charset="0"/>
              </a:rPr>
              <a:t>Any term in a </a:t>
            </a:r>
            <a:r>
              <a:rPr lang="en-AU" sz="2800" i="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domestic building contract</a:t>
            </a:r>
            <a:r>
              <a:rPr lang="en-AU" sz="2800" i="1" kern="100" dirty="0">
                <a:effectLst/>
                <a:latin typeface="Calibri" panose="020F0502020204030204" pitchFamily="34" charset="0"/>
                <a:ea typeface="Calibri" panose="020F0502020204030204" pitchFamily="34" charset="0"/>
                <a:cs typeface="Times New Roman" panose="02020603050405020304" pitchFamily="18" charset="0"/>
              </a:rPr>
              <a:t> or other agreement that requires a dispute under the contract to be referred to arbitration is void.</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5" name="Footer Placeholder 4">
            <a:extLst>
              <a:ext uri="{FF2B5EF4-FFF2-40B4-BE49-F238E27FC236}">
                <a16:creationId xmlns:a16="http://schemas.microsoft.com/office/drawing/2014/main" id="{798A3631-B636-2B22-1895-C89CA200BC9C}"/>
              </a:ext>
            </a:extLst>
          </p:cNvPr>
          <p:cNvSpPr>
            <a:spLocks noGrp="1"/>
          </p:cNvSpPr>
          <p:nvPr>
            <p:ph type="ftr" sz="quarter" idx="11"/>
          </p:nvPr>
        </p:nvSpPr>
        <p:spPr/>
        <p:txBody>
          <a:bodyPr/>
          <a:lstStyle/>
          <a:p>
            <a:r>
              <a:rPr lang="en-GB"/>
              <a:t>Why did Arbitration Lose its Relevance in Residential Dispute Resolution in Australia? Presented by Justin Cotton. </a:t>
            </a:r>
            <a:endParaRPr lang="en-AU"/>
          </a:p>
        </p:txBody>
      </p:sp>
    </p:spTree>
    <p:extLst>
      <p:ext uri="{BB962C8B-B14F-4D97-AF65-F5344CB8AC3E}">
        <p14:creationId xmlns:p14="http://schemas.microsoft.com/office/powerpoint/2010/main" val="22127243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lstStyle/>
          <a:p>
            <a:r>
              <a:rPr lang="en-AU" dirty="0">
                <a:solidFill>
                  <a:srgbClr val="0070C0"/>
                </a:solidFill>
              </a:rPr>
              <a:t>The concerns that led to the demise of arbitration </a:t>
            </a: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a:xfrm>
            <a:off x="838200" y="2215661"/>
            <a:ext cx="10515600" cy="3961301"/>
          </a:xfrm>
        </p:spPr>
        <p:txBody>
          <a:bodyPr/>
          <a:lstStyle/>
          <a:p>
            <a:r>
              <a:rPr lang="en-AU" dirty="0"/>
              <a:t>The cost of arbitration</a:t>
            </a:r>
          </a:p>
          <a:p>
            <a:r>
              <a:rPr lang="en-AU" dirty="0"/>
              <a:t>Lack of joinder power</a:t>
            </a:r>
          </a:p>
          <a:p>
            <a:r>
              <a:rPr lang="en-AU" dirty="0"/>
              <a:t>Perception on the part of some certain consumer lobby groups of a lack of neutrality with some of the decisions </a:t>
            </a:r>
          </a:p>
          <a:p>
            <a:endParaRPr lang="en-AU" dirty="0"/>
          </a:p>
        </p:txBody>
      </p:sp>
      <p:sp>
        <p:nvSpPr>
          <p:cNvPr id="5" name="Footer Placeholder 4">
            <a:extLst>
              <a:ext uri="{FF2B5EF4-FFF2-40B4-BE49-F238E27FC236}">
                <a16:creationId xmlns:a16="http://schemas.microsoft.com/office/drawing/2014/main" id="{6D291703-CA6C-1BEE-ED71-6BAC862D52AE}"/>
              </a:ext>
            </a:extLst>
          </p:cNvPr>
          <p:cNvSpPr>
            <a:spLocks noGrp="1"/>
          </p:cNvSpPr>
          <p:nvPr>
            <p:ph type="ftr" sz="quarter" idx="11"/>
          </p:nvPr>
        </p:nvSpPr>
        <p:spPr/>
        <p:txBody>
          <a:bodyPr/>
          <a:lstStyle/>
          <a:p>
            <a:r>
              <a:rPr lang="en-GB"/>
              <a:t>Why did Arbitration Lose its Relevance in Residential Dispute Resolution in Australia? Presented by Justin Cotton. </a:t>
            </a:r>
            <a:endParaRPr lang="en-AU"/>
          </a:p>
        </p:txBody>
      </p:sp>
      <p:pic>
        <p:nvPicPr>
          <p:cNvPr id="6" name="Picture 5" descr="A close-up of a construction company logo&#10;&#10;Description automatically generated">
            <a:extLst>
              <a:ext uri="{FF2B5EF4-FFF2-40B4-BE49-F238E27FC236}">
                <a16:creationId xmlns:a16="http://schemas.microsoft.com/office/drawing/2014/main" id="{D28E8729-BBD7-C084-5C23-7ACFFCC2D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297" y="5298901"/>
            <a:ext cx="3243935" cy="1240011"/>
          </a:xfrm>
          <a:prstGeom prst="rect">
            <a:avLst/>
          </a:prstGeom>
        </p:spPr>
      </p:pic>
    </p:spTree>
    <p:extLst>
      <p:ext uri="{BB962C8B-B14F-4D97-AF65-F5344CB8AC3E}">
        <p14:creationId xmlns:p14="http://schemas.microsoft.com/office/powerpoint/2010/main" val="1576860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F88-8F56-C941-1E19-93480B98B0C8}"/>
              </a:ext>
            </a:extLst>
          </p:cNvPr>
          <p:cNvSpPr>
            <a:spLocks noGrp="1"/>
          </p:cNvSpPr>
          <p:nvPr>
            <p:ph type="title"/>
          </p:nvPr>
        </p:nvSpPr>
        <p:spPr/>
        <p:txBody>
          <a:bodyPr/>
          <a:lstStyle/>
          <a:p>
            <a:r>
              <a:rPr lang="en-AU" dirty="0">
                <a:solidFill>
                  <a:srgbClr val="0070C0"/>
                </a:solidFill>
              </a:rPr>
              <a:t>The promulgation of the Domestic Building Contracts Act 1995</a:t>
            </a:r>
          </a:p>
        </p:txBody>
      </p:sp>
      <p:sp>
        <p:nvSpPr>
          <p:cNvPr id="3" name="Content Placeholder 2">
            <a:extLst>
              <a:ext uri="{FF2B5EF4-FFF2-40B4-BE49-F238E27FC236}">
                <a16:creationId xmlns:a16="http://schemas.microsoft.com/office/drawing/2014/main" id="{C4DF58DE-AE69-0F22-CFB6-91A0B06DDC29}"/>
              </a:ext>
            </a:extLst>
          </p:cNvPr>
          <p:cNvSpPr>
            <a:spLocks noGrp="1"/>
          </p:cNvSpPr>
          <p:nvPr>
            <p:ph idx="1"/>
          </p:nvPr>
        </p:nvSpPr>
        <p:spPr/>
        <p:txBody>
          <a:bodyPr/>
          <a:lstStyle/>
          <a:p>
            <a:r>
              <a:rPr lang="en-GB" dirty="0"/>
              <a:t>Establishment of the dedicated building list for the resolution of </a:t>
            </a:r>
            <a:r>
              <a:rPr lang="en-GB"/>
              <a:t>building disputes in </a:t>
            </a:r>
            <a:r>
              <a:rPr lang="en-GB" dirty="0"/>
              <a:t>the Victorian Civil and Administrative Tribunal (VCAT)</a:t>
            </a:r>
          </a:p>
          <a:p>
            <a:r>
              <a:rPr lang="en-AU" dirty="0"/>
              <a:t>Similar legislation in New South Wales by virtue of the promulgation of the Home Building Act 1989, and the similar administration of the New South Wales Civil and Administrative Tribunal (NCAT)</a:t>
            </a:r>
          </a:p>
        </p:txBody>
      </p:sp>
      <p:sp>
        <p:nvSpPr>
          <p:cNvPr id="5" name="Footer Placeholder 4">
            <a:extLst>
              <a:ext uri="{FF2B5EF4-FFF2-40B4-BE49-F238E27FC236}">
                <a16:creationId xmlns:a16="http://schemas.microsoft.com/office/drawing/2014/main" id="{2CDC33EF-B8CB-F70F-231E-802E2D60ED2B}"/>
              </a:ext>
            </a:extLst>
          </p:cNvPr>
          <p:cNvSpPr>
            <a:spLocks noGrp="1"/>
          </p:cNvSpPr>
          <p:nvPr>
            <p:ph type="ftr" sz="quarter" idx="11"/>
          </p:nvPr>
        </p:nvSpPr>
        <p:spPr/>
        <p:txBody>
          <a:bodyPr/>
          <a:lstStyle/>
          <a:p>
            <a:r>
              <a:rPr lang="en-GB"/>
              <a:t>Why did Arbitration Lose its Relevance in Residential Dispute Resolution in Australia? Presented by Justin Cotton. </a:t>
            </a:r>
            <a:endParaRPr lang="en-AU"/>
          </a:p>
        </p:txBody>
      </p:sp>
      <p:pic>
        <p:nvPicPr>
          <p:cNvPr id="6" name="Picture 5" descr="A close-up of a construction company logo&#10;&#10;Description automatically generated">
            <a:extLst>
              <a:ext uri="{FF2B5EF4-FFF2-40B4-BE49-F238E27FC236}">
                <a16:creationId xmlns:a16="http://schemas.microsoft.com/office/drawing/2014/main" id="{49B96FD8-830F-AB35-3902-60DAC06C9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297" y="5298901"/>
            <a:ext cx="3243935" cy="1240011"/>
          </a:xfrm>
          <a:prstGeom prst="rect">
            <a:avLst/>
          </a:prstGeom>
        </p:spPr>
      </p:pic>
    </p:spTree>
    <p:extLst>
      <p:ext uri="{BB962C8B-B14F-4D97-AF65-F5344CB8AC3E}">
        <p14:creationId xmlns:p14="http://schemas.microsoft.com/office/powerpoint/2010/main" val="39161281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1A8C-25C3-80C1-FF30-A9D3EBDEF91C}"/>
              </a:ext>
            </a:extLst>
          </p:cNvPr>
          <p:cNvSpPr>
            <a:spLocks noGrp="1"/>
          </p:cNvSpPr>
          <p:nvPr>
            <p:ph type="title"/>
          </p:nvPr>
        </p:nvSpPr>
        <p:spPr/>
        <p:txBody>
          <a:bodyPr/>
          <a:lstStyle/>
          <a:p>
            <a:r>
              <a:rPr lang="en-AU" dirty="0">
                <a:solidFill>
                  <a:srgbClr val="0070C0"/>
                </a:solidFill>
              </a:rPr>
              <a:t>Conclusion</a:t>
            </a:r>
          </a:p>
        </p:txBody>
      </p:sp>
      <p:sp>
        <p:nvSpPr>
          <p:cNvPr id="3" name="Content Placeholder 2">
            <a:extLst>
              <a:ext uri="{FF2B5EF4-FFF2-40B4-BE49-F238E27FC236}">
                <a16:creationId xmlns:a16="http://schemas.microsoft.com/office/drawing/2014/main" id="{312978FE-208D-488C-5690-AE9A4E1D28A9}"/>
              </a:ext>
            </a:extLst>
          </p:cNvPr>
          <p:cNvSpPr>
            <a:spLocks noGrp="1"/>
          </p:cNvSpPr>
          <p:nvPr>
            <p:ph idx="1"/>
          </p:nvPr>
        </p:nvSpPr>
        <p:spPr>
          <a:xfrm>
            <a:off x="838200" y="1825625"/>
            <a:ext cx="10515600" cy="3301011"/>
          </a:xfrm>
        </p:spPr>
        <p:txBody>
          <a:bodyPr/>
          <a:lstStyle/>
          <a:p>
            <a:r>
              <a:rPr lang="en-GB" dirty="0"/>
              <a:t>Commercial and civil disputes are dealt with primarily in a tribunal/court, although arbitration still maintains a role in some commercial and civil construction disputes. </a:t>
            </a:r>
          </a:p>
          <a:p>
            <a:r>
              <a:rPr lang="en-GB" dirty="0"/>
              <a:t>Mediation is mandatory in VCAT, and typically occurs within 6 moths of the initiation of  legal proceedings. This system is likely to remain in perpetuity. </a:t>
            </a:r>
            <a:endParaRPr lang="en-AU" dirty="0"/>
          </a:p>
        </p:txBody>
      </p:sp>
      <p:sp>
        <p:nvSpPr>
          <p:cNvPr id="7" name="Footer Placeholder 6">
            <a:extLst>
              <a:ext uri="{FF2B5EF4-FFF2-40B4-BE49-F238E27FC236}">
                <a16:creationId xmlns:a16="http://schemas.microsoft.com/office/drawing/2014/main" id="{C8231A49-C95A-39B5-1EAA-C079B4458ACB}"/>
              </a:ext>
            </a:extLst>
          </p:cNvPr>
          <p:cNvSpPr>
            <a:spLocks noGrp="1"/>
          </p:cNvSpPr>
          <p:nvPr>
            <p:ph type="ftr" sz="quarter" idx="11"/>
          </p:nvPr>
        </p:nvSpPr>
        <p:spPr/>
        <p:txBody>
          <a:bodyPr/>
          <a:lstStyle/>
          <a:p>
            <a:r>
              <a:rPr lang="en-GB"/>
              <a:t>Why did Arbitration Lose its Relevance in Residential Dispute Resolution in Australia? Presented by Justin Cotton. </a:t>
            </a:r>
            <a:endParaRPr lang="en-AU"/>
          </a:p>
        </p:txBody>
      </p:sp>
      <p:pic>
        <p:nvPicPr>
          <p:cNvPr id="4" name="Picture 3" descr="A close-up of a construction company logo&#10;&#10;Description automatically generated">
            <a:extLst>
              <a:ext uri="{FF2B5EF4-FFF2-40B4-BE49-F238E27FC236}">
                <a16:creationId xmlns:a16="http://schemas.microsoft.com/office/drawing/2014/main" id="{5868C249-11ED-FFA2-DD42-8571154D8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297" y="5298901"/>
            <a:ext cx="3243935" cy="1240011"/>
          </a:xfrm>
          <a:prstGeom prst="rect">
            <a:avLst/>
          </a:prstGeom>
        </p:spPr>
      </p:pic>
    </p:spTree>
    <p:extLst>
      <p:ext uri="{BB962C8B-B14F-4D97-AF65-F5344CB8AC3E}">
        <p14:creationId xmlns:p14="http://schemas.microsoft.com/office/powerpoint/2010/main" val="56194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1" name="Rectangle 3080">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672CAE-0195-BE42-3A53-CCF2AF5BDE97}"/>
              </a:ext>
            </a:extLst>
          </p:cNvPr>
          <p:cNvSpPr>
            <a:spLocks noGrp="1"/>
          </p:cNvSpPr>
          <p:nvPr>
            <p:ph type="title"/>
          </p:nvPr>
        </p:nvSpPr>
        <p:spPr>
          <a:xfrm>
            <a:off x="1137033" y="670559"/>
            <a:ext cx="4683321" cy="2148841"/>
          </a:xfrm>
        </p:spPr>
        <p:txBody>
          <a:bodyPr anchor="t">
            <a:normAutofit/>
          </a:bodyPr>
          <a:lstStyle/>
          <a:p>
            <a:pPr algn="ctr"/>
            <a:r>
              <a:rPr lang="en-AU" b="1" dirty="0"/>
              <a:t>Competences of institution</a:t>
            </a:r>
          </a:p>
        </p:txBody>
      </p:sp>
      <p:pic>
        <p:nvPicPr>
          <p:cNvPr id="3074" name="Picture 2" descr="What exactly is competence? - IPMA International Project Management  Association">
            <a:extLst>
              <a:ext uri="{FF2B5EF4-FFF2-40B4-BE49-F238E27FC236}">
                <a16:creationId xmlns:a16="http://schemas.microsoft.com/office/drawing/2014/main" id="{9CA70A0F-BE18-AC1F-4153-D83630EABF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5" r="2" b="2"/>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B65B274-FA60-6262-E6B3-970A32762260}"/>
              </a:ext>
            </a:extLst>
          </p:cNvPr>
          <p:cNvSpPr>
            <a:spLocks noGrp="1"/>
          </p:cNvSpPr>
          <p:nvPr>
            <p:ph idx="1"/>
          </p:nvPr>
        </p:nvSpPr>
        <p:spPr>
          <a:xfrm>
            <a:off x="6797004" y="670559"/>
            <a:ext cx="4555782" cy="5445076"/>
          </a:xfrm>
        </p:spPr>
        <p:txBody>
          <a:bodyPr anchor="t">
            <a:normAutofit lnSpcReduction="10000"/>
          </a:bodyPr>
          <a:lstStyle/>
          <a:p>
            <a:r>
              <a:rPr lang="en-AU" sz="2400" dirty="0"/>
              <a:t>The competences of the construction dispute resolution institution include:</a:t>
            </a:r>
          </a:p>
          <a:p>
            <a:pPr lvl="1"/>
            <a:r>
              <a:rPr lang="en-AU" dirty="0"/>
              <a:t>constitutional competence</a:t>
            </a:r>
          </a:p>
          <a:p>
            <a:pPr lvl="1"/>
            <a:r>
              <a:rPr lang="en-AU" dirty="0"/>
              <a:t>institutional competence</a:t>
            </a:r>
          </a:p>
          <a:p>
            <a:r>
              <a:rPr lang="en-AU" sz="2400" dirty="0"/>
              <a:t>Constitutional competence refers to the proper role of the institution in the government and governance of the polity.</a:t>
            </a:r>
          </a:p>
          <a:p>
            <a:r>
              <a:rPr lang="en-AU" sz="2400" dirty="0"/>
              <a:t>Institutional competence concerns the capacity of the institution to exercise its jurisdiction and functions</a:t>
            </a:r>
            <a:r>
              <a:rPr lang="en-AU" sz="2000" dirty="0"/>
              <a:t>:	</a:t>
            </a:r>
          </a:p>
          <a:p>
            <a:pPr lvl="1"/>
            <a:r>
              <a:rPr lang="en-AU" sz="2000" dirty="0"/>
              <a:t>this includes the dispute resolution mechanisms the institution can use to resolve construction disputes.</a:t>
            </a:r>
          </a:p>
        </p:txBody>
      </p:sp>
    </p:spTree>
    <p:extLst>
      <p:ext uri="{BB962C8B-B14F-4D97-AF65-F5344CB8AC3E}">
        <p14:creationId xmlns:p14="http://schemas.microsoft.com/office/powerpoint/2010/main" val="18356578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BAE3-67C2-E896-B72D-241D8A2DFAE8}"/>
              </a:ext>
            </a:extLst>
          </p:cNvPr>
          <p:cNvSpPr>
            <a:spLocks noGrp="1"/>
          </p:cNvSpPr>
          <p:nvPr>
            <p:ph type="title"/>
          </p:nvPr>
        </p:nvSpPr>
        <p:spPr>
          <a:xfrm>
            <a:off x="572493" y="238539"/>
            <a:ext cx="11018520" cy="1434415"/>
          </a:xfrm>
        </p:spPr>
        <p:txBody>
          <a:bodyPr anchor="b">
            <a:normAutofit/>
          </a:bodyPr>
          <a:lstStyle/>
          <a:p>
            <a:r>
              <a:rPr lang="en-GB" sz="5400"/>
              <a:t>Presented by Justin Cotton </a:t>
            </a:r>
            <a:endParaRPr lang="en-AU" sz="5400"/>
          </a:p>
        </p:txBody>
      </p:sp>
      <p:sp>
        <p:nvSpPr>
          <p:cNvPr id="3" name="Content Placeholder 2">
            <a:extLst>
              <a:ext uri="{FF2B5EF4-FFF2-40B4-BE49-F238E27FC236}">
                <a16:creationId xmlns:a16="http://schemas.microsoft.com/office/drawing/2014/main" id="{AC90CD9B-51C6-269C-DE30-FFFE4CB261F3}"/>
              </a:ext>
            </a:extLst>
          </p:cNvPr>
          <p:cNvSpPr>
            <a:spLocks noGrp="1"/>
          </p:cNvSpPr>
          <p:nvPr>
            <p:ph idx="1"/>
          </p:nvPr>
        </p:nvSpPr>
        <p:spPr>
          <a:xfrm>
            <a:off x="572493" y="2071316"/>
            <a:ext cx="6713552" cy="4119172"/>
          </a:xfrm>
        </p:spPr>
        <p:txBody>
          <a:bodyPr anchor="t">
            <a:normAutofit/>
          </a:bodyPr>
          <a:lstStyle/>
          <a:p>
            <a:pPr marL="342900" indent="-342900">
              <a:buFont typeface="Arial" panose="020B0604020202020204" pitchFamily="34" charset="0"/>
              <a:buChar char="•"/>
            </a:pPr>
            <a:r>
              <a:rPr lang="en-AU" sz="2000" dirty="0"/>
              <a:t>Director of Lovegrove and Cotton, Construction and Planning Lawyer  </a:t>
            </a:r>
          </a:p>
          <a:p>
            <a:pPr marL="342900" indent="-342900">
              <a:buFont typeface="Arial" panose="020B0604020202020204" pitchFamily="34" charset="0"/>
              <a:buChar char="•"/>
            </a:pPr>
            <a:r>
              <a:rPr lang="en-AU" sz="2000" kern="100" dirty="0">
                <a:effectLst/>
                <a:latin typeface="Calibri" panose="020F0502020204030204" pitchFamily="34" charset="0"/>
                <a:ea typeface="Calibri" panose="020F0502020204030204" pitchFamily="34" charset="0"/>
                <a:cs typeface="Times New Roman" panose="02020603050405020304" pitchFamily="18" charset="0"/>
              </a:rPr>
              <a:t>Chairperson of the HIA Industrial Relations and Legal Services Committee</a:t>
            </a:r>
          </a:p>
          <a:p>
            <a:pPr marL="342900" indent="-342900">
              <a:buFont typeface="Arial" panose="020B0604020202020204" pitchFamily="34" charset="0"/>
              <a:buChar char="•"/>
            </a:pPr>
            <a:r>
              <a:rPr lang="en-AU" sz="2000" kern="100" dirty="0">
                <a:latin typeface="Calibri" panose="020F0502020204030204" pitchFamily="34" charset="0"/>
                <a:ea typeface="Calibri" panose="020F0502020204030204" pitchFamily="34" charset="0"/>
                <a:cs typeface="Times New Roman" panose="02020603050405020304" pitchFamily="18" charset="0"/>
              </a:rPr>
              <a:t>21 years experience in the resolution of construction law disputes</a:t>
            </a:r>
            <a:endParaRPr lang="en-A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2000" i="1" kern="100" dirty="0">
                <a:latin typeface="Calibri" panose="020F0502020204030204" pitchFamily="34" charset="0"/>
                <a:ea typeface="Calibri" panose="020F0502020204030204" pitchFamily="34" charset="0"/>
                <a:cs typeface="Times New Roman" panose="02020603050405020304" pitchFamily="18" charset="0"/>
              </a:rPr>
              <a:t>The views expressed in this paper are of the writer </a:t>
            </a:r>
          </a:p>
          <a:p>
            <a:pPr marL="0" indent="0">
              <a:buNone/>
            </a:pPr>
            <a:r>
              <a:rPr lang="en-AU" sz="2000" i="1" kern="100" dirty="0">
                <a:latin typeface="Calibri" panose="020F0502020204030204" pitchFamily="34" charset="0"/>
                <a:ea typeface="Calibri" panose="020F0502020204030204" pitchFamily="34" charset="0"/>
                <a:cs typeface="Times New Roman" panose="02020603050405020304" pitchFamily="18" charset="0"/>
              </a:rPr>
              <a:t>only and are not the views of any other body.</a:t>
            </a:r>
            <a:endParaRPr lang="en-AU" sz="20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AU"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2000" dirty="0"/>
          </a:p>
        </p:txBody>
      </p:sp>
      <p:pic>
        <p:nvPicPr>
          <p:cNvPr id="5" name="Picture 2">
            <a:extLst>
              <a:ext uri="{FF2B5EF4-FFF2-40B4-BE49-F238E27FC236}">
                <a16:creationId xmlns:a16="http://schemas.microsoft.com/office/drawing/2014/main" id="{DFF1D489-F93A-E8DB-0090-77E702FAD0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35" r="1" b="3641"/>
          <a:stretch/>
        </p:blipFill>
        <p:spPr bwMode="auto">
          <a:xfrm>
            <a:off x="9706708" y="2093976"/>
            <a:ext cx="1910014" cy="198535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E1F65B3F-DE44-B5CC-7BCA-CC9E7E3C2652}"/>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en-GB" sz="900"/>
              <a:t>Why did Arbitration Lose its Relevance in Residential Dispute Resolution in Australia? Presented by Justin Cotton. </a:t>
            </a:r>
            <a:endParaRPr lang="en-AU" sz="900"/>
          </a:p>
        </p:txBody>
      </p:sp>
      <p:pic>
        <p:nvPicPr>
          <p:cNvPr id="8" name="Picture 4" descr="SCL_NZ_logo">
            <a:extLst>
              <a:ext uri="{FF2B5EF4-FFF2-40B4-BE49-F238E27FC236}">
                <a16:creationId xmlns:a16="http://schemas.microsoft.com/office/drawing/2014/main" id="{5B13B3CF-22D9-ED6D-A99F-4113BDBF8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5259" y="5156563"/>
            <a:ext cx="1236095" cy="12225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with text on it&#10;&#10;Description automatically generated">
            <a:extLst>
              <a:ext uri="{FF2B5EF4-FFF2-40B4-BE49-F238E27FC236}">
                <a16:creationId xmlns:a16="http://schemas.microsoft.com/office/drawing/2014/main" id="{801441A4-C065-8D8A-AB8B-F3A50415E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4742" y="5240590"/>
            <a:ext cx="2479467" cy="1115760"/>
          </a:xfrm>
          <a:prstGeom prst="rect">
            <a:avLst/>
          </a:prstGeom>
        </p:spPr>
      </p:pic>
    </p:spTree>
    <p:extLst>
      <p:ext uri="{BB962C8B-B14F-4D97-AF65-F5344CB8AC3E}">
        <p14:creationId xmlns:p14="http://schemas.microsoft.com/office/powerpoint/2010/main" val="493696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2491273"/>
            <a:ext cx="9144000" cy="1728389"/>
          </a:xfrm>
        </p:spPr>
        <p:txBody>
          <a:bodyPr>
            <a:normAutofit/>
          </a:bodyPr>
          <a:lstStyle/>
          <a:p>
            <a:endParaRPr lang="en-US" dirty="0"/>
          </a:p>
          <a:p>
            <a:endParaRPr lang="en-US" sz="3200" b="1" dirty="0"/>
          </a:p>
          <a:p>
            <a:r>
              <a:rPr lang="en-US" sz="4400" b="1" dirty="0"/>
              <a:t>Speaker Panel Discussion</a:t>
            </a:r>
          </a:p>
        </p:txBody>
      </p:sp>
    </p:spTree>
    <p:extLst>
      <p:ext uri="{BB962C8B-B14F-4D97-AF65-F5344CB8AC3E}">
        <p14:creationId xmlns:p14="http://schemas.microsoft.com/office/powerpoint/2010/main" val="5809809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10;&#10;Description automatically generated">
            <a:extLst>
              <a:ext uri="{FF2B5EF4-FFF2-40B4-BE49-F238E27FC236}">
                <a16:creationId xmlns:a16="http://schemas.microsoft.com/office/drawing/2014/main" id="{98749137-76BD-1126-4F57-FA8D76626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5229111-A3AC-384E-B01E-EC61C0B8C6C0}"/>
              </a:ext>
            </a:extLst>
          </p:cNvPr>
          <p:cNvSpPr>
            <a:spLocks noGrp="1"/>
          </p:cNvSpPr>
          <p:nvPr>
            <p:ph type="subTitle" idx="1"/>
          </p:nvPr>
        </p:nvSpPr>
        <p:spPr>
          <a:xfrm>
            <a:off x="1524000" y="2491273"/>
            <a:ext cx="9144000" cy="3075026"/>
          </a:xfrm>
        </p:spPr>
        <p:txBody>
          <a:bodyPr>
            <a:normAutofit fontScale="55000" lnSpcReduction="20000"/>
          </a:bodyPr>
          <a:lstStyle/>
          <a:p>
            <a:endParaRPr lang="en-US" dirty="0"/>
          </a:p>
          <a:p>
            <a:r>
              <a:rPr lang="en-US" sz="4400" b="1" dirty="0"/>
              <a:t>Thank you.  </a:t>
            </a:r>
          </a:p>
          <a:p>
            <a:r>
              <a:rPr lang="en-US" sz="3600" b="1" dirty="0"/>
              <a:t>Please join us for Session 2, September 13, 5 p.m. GMT.  To register visit: </a:t>
            </a:r>
            <a:r>
              <a:rPr lang="en-US" sz="3600" b="1" dirty="0">
                <a:hlinkClick r:id="rId3"/>
              </a:rPr>
              <a:t>https://www.iccsafe.org/dispute-resolution</a:t>
            </a:r>
            <a:endParaRPr lang="en-US" sz="3600" b="1" dirty="0"/>
          </a:p>
          <a:p>
            <a:endParaRPr lang="en-US" sz="3600" b="1" dirty="0"/>
          </a:p>
          <a:p>
            <a:r>
              <a:rPr lang="en-US" sz="3600" b="1" dirty="0"/>
              <a:t>To view the recording of slides from today’s presentation, please visit </a:t>
            </a:r>
            <a:r>
              <a:rPr lang="en-US" sz="3600" b="1" dirty="0">
                <a:hlinkClick r:id="rId4"/>
              </a:rPr>
              <a:t>https://www.ibqc.org.au/ibqc-forum-new/</a:t>
            </a:r>
            <a:endParaRPr lang="en-US" sz="3600" b="1" dirty="0"/>
          </a:p>
          <a:p>
            <a:endParaRPr lang="en-US" sz="3600" b="1" dirty="0"/>
          </a:p>
          <a:p>
            <a:r>
              <a:rPr lang="en-US" sz="3600" b="1" dirty="0"/>
              <a:t>For more information, please contact IBQC Executive Director Judy Zakreski at </a:t>
            </a:r>
            <a:r>
              <a:rPr lang="en-US" sz="3600" b="1" dirty="0">
                <a:hlinkClick r:id="rId5"/>
              </a:rPr>
              <a:t>jzakreski@iccsafe.org</a:t>
            </a:r>
            <a:r>
              <a:rPr lang="en-US" sz="3600" b="1" dirty="0"/>
              <a:t> </a:t>
            </a:r>
          </a:p>
        </p:txBody>
      </p:sp>
    </p:spTree>
    <p:extLst>
      <p:ext uri="{BB962C8B-B14F-4D97-AF65-F5344CB8AC3E}">
        <p14:creationId xmlns:p14="http://schemas.microsoft.com/office/powerpoint/2010/main" val="612610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5940</Words>
  <Application>Microsoft Office PowerPoint</Application>
  <PresentationFormat>Widescreen</PresentationFormat>
  <Paragraphs>557</Paragraphs>
  <Slides>92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92</vt:i4>
      </vt:variant>
    </vt:vector>
  </HeadingPairs>
  <TitlesOfParts>
    <vt:vector size="100" baseType="lpstr">
      <vt:lpstr>Arial</vt:lpstr>
      <vt:lpstr>Calibri</vt:lpstr>
      <vt:lpstr>Calibri (Body)</vt:lpstr>
      <vt:lpstr>Calibri Light</vt:lpstr>
      <vt:lpstr>HelveticaNeueLT Std Med</vt:lpstr>
      <vt:lpstr>Roboto Slab</vt:lpstr>
      <vt:lpstr>Office Theme</vt:lpstr>
      <vt:lpstr>1_Office Theme</vt:lpstr>
      <vt:lpstr>IBQC Global Construction Dispute Resolution Conference</vt:lpstr>
      <vt:lpstr>PowerPoint Presentation</vt:lpstr>
      <vt:lpstr>PowerPoint Presentation</vt:lpstr>
      <vt:lpstr> Current challenges and opportunities for improvement of construction dispute resolution systems.</vt:lpstr>
      <vt:lpstr>The challenges</vt:lpstr>
      <vt:lpstr>Components of construction dispute resolution system </vt:lpstr>
      <vt:lpstr>Institutional design</vt:lpstr>
      <vt:lpstr>Constitution of institution </vt:lpstr>
      <vt:lpstr>Competences of institution</vt:lpstr>
      <vt:lpstr>Expertises of institution  </vt:lpstr>
      <vt:lpstr>Expertises of institution</vt:lpstr>
      <vt:lpstr>Dispute resolution mechanisms</vt:lpstr>
      <vt:lpstr>Appropriate dispute resolution </vt:lpstr>
      <vt:lpstr>Multi-door courthouse</vt:lpstr>
      <vt:lpstr>The case management process</vt:lpstr>
      <vt:lpstr>IBQC Good Practice Guidelines</vt:lpstr>
      <vt:lpstr>PowerPoint Presentation</vt:lpstr>
      <vt:lpstr>Ways to Improve Efficiencies and Generate Cost Savings in Construction Dispute Resolution Theatres  An IBQC Conference   Some insights on ways by which construction dispute resolution systems can improve, derived from advice given on the writer’s various law reform deployments in Japan, Africa and China. </vt:lpstr>
      <vt:lpstr>The Construction Index: Claims and Disputes Plague Projects</vt:lpstr>
      <vt:lpstr>PowerPoint Presentation</vt:lpstr>
      <vt:lpstr>Convergent dispute resolution </vt:lpstr>
      <vt:lpstr>Divergent dispute resolution  </vt:lpstr>
      <vt:lpstr>Some best practice proposals </vt:lpstr>
      <vt:lpstr>Mandatory front end and early-stage mediation support </vt:lpstr>
      <vt:lpstr>Dedicated construction dispute resolution divisions </vt:lpstr>
      <vt:lpstr>Consolidation mechanisms to better ensure joinder of relevant parties to a single proceeding </vt:lpstr>
      <vt:lpstr>Court appointed, highly qualified expert witnesses</vt:lpstr>
      <vt:lpstr>Best practice construction dispute resolution systems recognise and manage well expert witness testimony </vt:lpstr>
      <vt:lpstr>A best practice expert witness protocol will have an expert witness accreditation system</vt:lpstr>
      <vt:lpstr>How a court appointed witness system will operate </vt:lpstr>
      <vt:lpstr>The benefits of court appointed expert witnesses</vt:lpstr>
      <vt:lpstr>Conclusion</vt:lpstr>
      <vt:lpstr>References</vt:lpstr>
      <vt:lpstr>Presented by Adj Professor Kim Lovegrove MSE, RML </vt:lpstr>
      <vt:lpstr>PowerPoint Presentation</vt:lpstr>
      <vt:lpstr>Good Practice Guidelines Regarding Dispute Resolution   Taming the wild world of construction disputation</vt:lpstr>
      <vt:lpstr>The Need</vt:lpstr>
      <vt:lpstr>The Philosophy</vt:lpstr>
      <vt:lpstr>The Principles</vt:lpstr>
      <vt:lpstr>The Principles</vt:lpstr>
      <vt:lpstr>The Principles</vt:lpstr>
      <vt:lpstr>The Principles</vt:lpstr>
      <vt:lpstr>The Principles</vt:lpstr>
      <vt:lpstr>The Principles</vt:lpstr>
      <vt:lpstr>The Principles</vt:lpstr>
      <vt:lpstr>Presented by Phillip Greenham FCIArb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Improvements in Core Duties of Expert Witnesses  The case for improved expert witness rigour and accreditation protocols</vt:lpstr>
      <vt:lpstr>Expert witnesses must have very robust qualification and experience-based credentials </vt:lpstr>
      <vt:lpstr>The problem of adversarial expert evidence in conflict</vt:lpstr>
      <vt:lpstr>Recommendations that are aimed at improving expert witness deployment and expert witness rigour </vt:lpstr>
      <vt:lpstr>The single expert witness</vt:lpstr>
      <vt:lpstr>The benefits of such an approach</vt:lpstr>
      <vt:lpstr>Conclusion</vt:lpstr>
      <vt:lpstr>Presented by Professor  Bob Whittaker AM, FRSN </vt:lpstr>
      <vt:lpstr>PowerPoint Presentation</vt:lpstr>
      <vt:lpstr>How to Fast-track Construction Dispute Resolution  Best practice interlocutory logistics to fast track the dispute resolution journey. </vt:lpstr>
      <vt:lpstr>Background</vt:lpstr>
      <vt:lpstr>Innovative Procedural Measures</vt:lpstr>
      <vt:lpstr>Scott Schedule Typical Example</vt:lpstr>
      <vt:lpstr>Scott Schedule Benefits </vt:lpstr>
      <vt:lpstr>Example Claimant’s Redfern Schedule </vt:lpstr>
      <vt:lpstr>Reed Retreat </vt:lpstr>
      <vt:lpstr>Sachs Protocol </vt:lpstr>
      <vt:lpstr>Kaplan Opening </vt:lpstr>
      <vt:lpstr>Further Processes </vt:lpstr>
      <vt:lpstr>Conclusion</vt:lpstr>
      <vt:lpstr>References </vt:lpstr>
      <vt:lpstr>Presented by Dr Richard Manly KC</vt:lpstr>
      <vt:lpstr>PowerPoint Presentation</vt:lpstr>
      <vt:lpstr>PowerPoint Presentation</vt:lpstr>
      <vt:lpstr>  The Necessity for Stronger Institutions  The need for specialist construction dispute resolution tribunals.</vt:lpstr>
      <vt:lpstr>PowerPoint Presentation</vt:lpstr>
      <vt:lpstr>Why did Arbitration Lose its Relevance in Residential Dispute Resolution in Australia?  An IBQC Conference  </vt:lpstr>
      <vt:lpstr>Background</vt:lpstr>
      <vt:lpstr>The concerns that led to the demise of arbitration </vt:lpstr>
      <vt:lpstr>The promulgation of the Domestic Building Contracts Act 1995</vt:lpstr>
      <vt:lpstr>Conclusion</vt:lpstr>
      <vt:lpstr>Presented by Justin Cotton </vt:lpstr>
      <vt:lpstr>PowerPoint Presentation</vt:lpstr>
      <vt:lpstr>PowerPoint Presentation</vt:lpstr>
    </vt:vector>
  </TitlesOfParts>
  <Company>International Code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IBQC Global Construction Dispute Resolution Conference</dc:title>
  <dc:creator>Laurence Genest</dc:creator>
  <cp:lastModifiedBy>Laurence Genest</cp:lastModifiedBy>
  <cp:revision>6</cp:revision>
  <dcterms:created xsi:type="dcterms:W3CDTF">2023-09-07T16:42:59Z</dcterms:created>
  <dcterms:modified xsi:type="dcterms:W3CDTF">2023-09-12T01:37:18Z</dcterms:modified>
</cp:coreProperties>
</file>